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9"/>
  </p:notesMasterIdLst>
  <p:sldIdLst>
    <p:sldId id="256" r:id="rId2"/>
    <p:sldId id="257" r:id="rId3"/>
    <p:sldId id="259" r:id="rId4"/>
    <p:sldId id="292" r:id="rId5"/>
    <p:sldId id="273" r:id="rId6"/>
    <p:sldId id="258" r:id="rId7"/>
    <p:sldId id="260" r:id="rId8"/>
    <p:sldId id="261" r:id="rId9"/>
    <p:sldId id="277" r:id="rId10"/>
    <p:sldId id="278" r:id="rId11"/>
    <p:sldId id="262" r:id="rId12"/>
    <p:sldId id="293" r:id="rId13"/>
    <p:sldId id="263" r:id="rId14"/>
    <p:sldId id="279" r:id="rId15"/>
    <p:sldId id="280" r:id="rId16"/>
    <p:sldId id="264" r:id="rId17"/>
    <p:sldId id="284" r:id="rId18"/>
    <p:sldId id="272" r:id="rId19"/>
    <p:sldId id="274" r:id="rId20"/>
    <p:sldId id="288" r:id="rId21"/>
    <p:sldId id="291" r:id="rId22"/>
    <p:sldId id="267" r:id="rId23"/>
    <p:sldId id="275" r:id="rId24"/>
    <p:sldId id="296" r:id="rId25"/>
    <p:sldId id="285" r:id="rId26"/>
    <p:sldId id="294" r:id="rId27"/>
    <p:sldId id="295"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4660"/>
  </p:normalViewPr>
  <p:slideViewPr>
    <p:cSldViewPr snapToGrid="0">
      <p:cViewPr varScale="1">
        <p:scale>
          <a:sx n="108" d="100"/>
          <a:sy n="108" d="100"/>
        </p:scale>
        <p:origin x="5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1F4BDA3-7E5E-4929-B52F-1F062F83226B}" type="datetimeFigureOut">
              <a:rPr lang="en-US" smtClean="0"/>
              <a:t>2/5/2019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7867BCC-8954-4276-BF19-098FF3DE1DE3}" type="slidenum">
              <a:rPr lang="en-US" smtClean="0"/>
              <a:t>‹#›</a:t>
            </a:fld>
            <a:endParaRPr lang="en-US"/>
          </a:p>
        </p:txBody>
      </p:sp>
    </p:spTree>
    <p:extLst>
      <p:ext uri="{BB962C8B-B14F-4D97-AF65-F5344CB8AC3E}">
        <p14:creationId xmlns:p14="http://schemas.microsoft.com/office/powerpoint/2010/main" val="101038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a:t>
            </a:fld>
            <a:endParaRPr lang="en-US"/>
          </a:p>
        </p:txBody>
      </p:sp>
    </p:spTree>
    <p:extLst>
      <p:ext uri="{BB962C8B-B14F-4D97-AF65-F5344CB8AC3E}">
        <p14:creationId xmlns:p14="http://schemas.microsoft.com/office/powerpoint/2010/main" val="2374574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67BCC-8954-4276-BF19-098FF3DE1DE3}" type="slidenum">
              <a:rPr lang="en-US" smtClean="0"/>
              <a:t>10</a:t>
            </a:fld>
            <a:endParaRPr lang="en-US"/>
          </a:p>
        </p:txBody>
      </p:sp>
    </p:spTree>
    <p:extLst>
      <p:ext uri="{BB962C8B-B14F-4D97-AF65-F5344CB8AC3E}">
        <p14:creationId xmlns:p14="http://schemas.microsoft.com/office/powerpoint/2010/main" val="151913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11</a:t>
            </a:fld>
            <a:endParaRPr lang="en-US"/>
          </a:p>
        </p:txBody>
      </p:sp>
    </p:spTree>
    <p:extLst>
      <p:ext uri="{BB962C8B-B14F-4D97-AF65-F5344CB8AC3E}">
        <p14:creationId xmlns:p14="http://schemas.microsoft.com/office/powerpoint/2010/main" val="137929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12</a:t>
            </a:fld>
            <a:endParaRPr lang="en-US"/>
          </a:p>
        </p:txBody>
      </p:sp>
    </p:spTree>
    <p:extLst>
      <p:ext uri="{BB962C8B-B14F-4D97-AF65-F5344CB8AC3E}">
        <p14:creationId xmlns:p14="http://schemas.microsoft.com/office/powerpoint/2010/main" val="895826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13</a:t>
            </a:fld>
            <a:endParaRPr lang="en-US"/>
          </a:p>
        </p:txBody>
      </p:sp>
    </p:spTree>
    <p:extLst>
      <p:ext uri="{BB962C8B-B14F-4D97-AF65-F5344CB8AC3E}">
        <p14:creationId xmlns:p14="http://schemas.microsoft.com/office/powerpoint/2010/main" val="406454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67BCC-8954-4276-BF19-098FF3DE1DE3}" type="slidenum">
              <a:rPr lang="en-US" smtClean="0"/>
              <a:t>14</a:t>
            </a:fld>
            <a:endParaRPr lang="en-US"/>
          </a:p>
        </p:txBody>
      </p:sp>
    </p:spTree>
    <p:extLst>
      <p:ext uri="{BB962C8B-B14F-4D97-AF65-F5344CB8AC3E}">
        <p14:creationId xmlns:p14="http://schemas.microsoft.com/office/powerpoint/2010/main" val="29657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67BCC-8954-4276-BF19-098FF3DE1DE3}" type="slidenum">
              <a:rPr lang="en-US" smtClean="0"/>
              <a:t>15</a:t>
            </a:fld>
            <a:endParaRPr lang="en-US"/>
          </a:p>
        </p:txBody>
      </p:sp>
    </p:spTree>
    <p:extLst>
      <p:ext uri="{BB962C8B-B14F-4D97-AF65-F5344CB8AC3E}">
        <p14:creationId xmlns:p14="http://schemas.microsoft.com/office/powerpoint/2010/main" val="337023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16</a:t>
            </a:fld>
            <a:endParaRPr lang="en-US"/>
          </a:p>
        </p:txBody>
      </p:sp>
    </p:spTree>
    <p:extLst>
      <p:ext uri="{BB962C8B-B14F-4D97-AF65-F5344CB8AC3E}">
        <p14:creationId xmlns:p14="http://schemas.microsoft.com/office/powerpoint/2010/main" val="120700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17</a:t>
            </a:fld>
            <a:endParaRPr lang="en-US"/>
          </a:p>
        </p:txBody>
      </p:sp>
    </p:spTree>
    <p:extLst>
      <p:ext uri="{BB962C8B-B14F-4D97-AF65-F5344CB8AC3E}">
        <p14:creationId xmlns:p14="http://schemas.microsoft.com/office/powerpoint/2010/main" val="228349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18</a:t>
            </a:fld>
            <a:endParaRPr lang="en-US"/>
          </a:p>
        </p:txBody>
      </p:sp>
    </p:spTree>
    <p:extLst>
      <p:ext uri="{BB962C8B-B14F-4D97-AF65-F5344CB8AC3E}">
        <p14:creationId xmlns:p14="http://schemas.microsoft.com/office/powerpoint/2010/main" val="144076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19</a:t>
            </a:fld>
            <a:endParaRPr lang="en-US"/>
          </a:p>
        </p:txBody>
      </p:sp>
    </p:spTree>
    <p:extLst>
      <p:ext uri="{BB962C8B-B14F-4D97-AF65-F5344CB8AC3E}">
        <p14:creationId xmlns:p14="http://schemas.microsoft.com/office/powerpoint/2010/main" val="368835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a:t>
            </a:fld>
            <a:endParaRPr lang="en-US"/>
          </a:p>
        </p:txBody>
      </p:sp>
    </p:spTree>
    <p:extLst>
      <p:ext uri="{BB962C8B-B14F-4D97-AF65-F5344CB8AC3E}">
        <p14:creationId xmlns:p14="http://schemas.microsoft.com/office/powerpoint/2010/main" val="1407931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20</a:t>
            </a:fld>
            <a:endParaRPr lang="en-US"/>
          </a:p>
        </p:txBody>
      </p:sp>
    </p:spTree>
    <p:extLst>
      <p:ext uri="{BB962C8B-B14F-4D97-AF65-F5344CB8AC3E}">
        <p14:creationId xmlns:p14="http://schemas.microsoft.com/office/powerpoint/2010/main" val="4545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21</a:t>
            </a:fld>
            <a:endParaRPr lang="en-US"/>
          </a:p>
        </p:txBody>
      </p:sp>
    </p:spTree>
    <p:extLst>
      <p:ext uri="{BB962C8B-B14F-4D97-AF65-F5344CB8AC3E}">
        <p14:creationId xmlns:p14="http://schemas.microsoft.com/office/powerpoint/2010/main" val="394974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22</a:t>
            </a:fld>
            <a:endParaRPr lang="en-US"/>
          </a:p>
        </p:txBody>
      </p:sp>
    </p:spTree>
    <p:extLst>
      <p:ext uri="{BB962C8B-B14F-4D97-AF65-F5344CB8AC3E}">
        <p14:creationId xmlns:p14="http://schemas.microsoft.com/office/powerpoint/2010/main" val="3721366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23</a:t>
            </a:fld>
            <a:endParaRPr lang="en-US"/>
          </a:p>
        </p:txBody>
      </p:sp>
    </p:spTree>
    <p:extLst>
      <p:ext uri="{BB962C8B-B14F-4D97-AF65-F5344CB8AC3E}">
        <p14:creationId xmlns:p14="http://schemas.microsoft.com/office/powerpoint/2010/main" val="1270771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24</a:t>
            </a:fld>
            <a:endParaRPr lang="en-US"/>
          </a:p>
        </p:txBody>
      </p:sp>
    </p:spTree>
    <p:extLst>
      <p:ext uri="{BB962C8B-B14F-4D97-AF65-F5344CB8AC3E}">
        <p14:creationId xmlns:p14="http://schemas.microsoft.com/office/powerpoint/2010/main" val="737592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25</a:t>
            </a:fld>
            <a:endParaRPr lang="en-US"/>
          </a:p>
        </p:txBody>
      </p:sp>
    </p:spTree>
    <p:extLst>
      <p:ext uri="{BB962C8B-B14F-4D97-AF65-F5344CB8AC3E}">
        <p14:creationId xmlns:p14="http://schemas.microsoft.com/office/powerpoint/2010/main" val="1740058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26</a:t>
            </a:fld>
            <a:endParaRPr lang="en-US"/>
          </a:p>
        </p:txBody>
      </p:sp>
    </p:spTree>
    <p:extLst>
      <p:ext uri="{BB962C8B-B14F-4D97-AF65-F5344CB8AC3E}">
        <p14:creationId xmlns:p14="http://schemas.microsoft.com/office/powerpoint/2010/main" val="3271085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27</a:t>
            </a:fld>
            <a:endParaRPr lang="en-US"/>
          </a:p>
        </p:txBody>
      </p:sp>
    </p:spTree>
    <p:extLst>
      <p:ext uri="{BB962C8B-B14F-4D97-AF65-F5344CB8AC3E}">
        <p14:creationId xmlns:p14="http://schemas.microsoft.com/office/powerpoint/2010/main" val="22637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3</a:t>
            </a:fld>
            <a:endParaRPr lang="en-US"/>
          </a:p>
        </p:txBody>
      </p:sp>
    </p:spTree>
    <p:extLst>
      <p:ext uri="{BB962C8B-B14F-4D97-AF65-F5344CB8AC3E}">
        <p14:creationId xmlns:p14="http://schemas.microsoft.com/office/powerpoint/2010/main" val="90494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4</a:t>
            </a:fld>
            <a:endParaRPr lang="en-US"/>
          </a:p>
        </p:txBody>
      </p:sp>
    </p:spTree>
    <p:extLst>
      <p:ext uri="{BB962C8B-B14F-4D97-AF65-F5344CB8AC3E}">
        <p14:creationId xmlns:p14="http://schemas.microsoft.com/office/powerpoint/2010/main" val="2721539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67BCC-8954-4276-BF19-098FF3DE1DE3}" type="slidenum">
              <a:rPr lang="en-US" smtClean="0"/>
              <a:t>5</a:t>
            </a:fld>
            <a:endParaRPr lang="en-US"/>
          </a:p>
        </p:txBody>
      </p:sp>
    </p:spTree>
    <p:extLst>
      <p:ext uri="{BB962C8B-B14F-4D97-AF65-F5344CB8AC3E}">
        <p14:creationId xmlns:p14="http://schemas.microsoft.com/office/powerpoint/2010/main" val="245328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6</a:t>
            </a:fld>
            <a:endParaRPr lang="en-US"/>
          </a:p>
        </p:txBody>
      </p:sp>
    </p:spTree>
    <p:extLst>
      <p:ext uri="{BB962C8B-B14F-4D97-AF65-F5344CB8AC3E}">
        <p14:creationId xmlns:p14="http://schemas.microsoft.com/office/powerpoint/2010/main" val="348894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867BCC-8954-4276-BF19-098FF3DE1DE3}" type="slidenum">
              <a:rPr lang="en-US" smtClean="0"/>
              <a:t>7</a:t>
            </a:fld>
            <a:endParaRPr lang="en-US"/>
          </a:p>
        </p:txBody>
      </p:sp>
    </p:spTree>
    <p:extLst>
      <p:ext uri="{BB962C8B-B14F-4D97-AF65-F5344CB8AC3E}">
        <p14:creationId xmlns:p14="http://schemas.microsoft.com/office/powerpoint/2010/main" val="366687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67BCC-8954-4276-BF19-098FF3DE1DE3}" type="slidenum">
              <a:rPr lang="en-US" smtClean="0"/>
              <a:t>8</a:t>
            </a:fld>
            <a:endParaRPr lang="en-US"/>
          </a:p>
        </p:txBody>
      </p:sp>
    </p:spTree>
    <p:extLst>
      <p:ext uri="{BB962C8B-B14F-4D97-AF65-F5344CB8AC3E}">
        <p14:creationId xmlns:p14="http://schemas.microsoft.com/office/powerpoint/2010/main" val="239275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67BCC-8954-4276-BF19-098FF3DE1DE3}" type="slidenum">
              <a:rPr lang="en-US" smtClean="0"/>
              <a:t>9</a:t>
            </a:fld>
            <a:endParaRPr lang="en-US"/>
          </a:p>
        </p:txBody>
      </p:sp>
    </p:spTree>
    <p:extLst>
      <p:ext uri="{BB962C8B-B14F-4D97-AF65-F5344CB8AC3E}">
        <p14:creationId xmlns:p14="http://schemas.microsoft.com/office/powerpoint/2010/main" val="178182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1F4A1-EECE-4516-B286-77079F7556FB}" type="datetime1">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835E-8BB0-4A85-A24E-F2BDB54982D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878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3A2E9D-6BB5-4D39-BED5-E092563584EC}" type="datetime1">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835E-8BB0-4A85-A24E-F2BDB54982DA}" type="slidenum">
              <a:rPr lang="en-US" smtClean="0"/>
              <a:t>‹#›</a:t>
            </a:fld>
            <a:endParaRPr lang="en-US"/>
          </a:p>
        </p:txBody>
      </p:sp>
    </p:spTree>
    <p:extLst>
      <p:ext uri="{BB962C8B-B14F-4D97-AF65-F5344CB8AC3E}">
        <p14:creationId xmlns:p14="http://schemas.microsoft.com/office/powerpoint/2010/main" val="79605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C703F7-6377-4714-9392-2DF388958B82}" type="datetime1">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835E-8BB0-4A85-A24E-F2BDB54982DA}" type="slidenum">
              <a:rPr lang="en-US" smtClean="0"/>
              <a:t>‹#›</a:t>
            </a:fld>
            <a:endParaRPr lang="en-US"/>
          </a:p>
        </p:txBody>
      </p:sp>
    </p:spTree>
    <p:extLst>
      <p:ext uri="{BB962C8B-B14F-4D97-AF65-F5344CB8AC3E}">
        <p14:creationId xmlns:p14="http://schemas.microsoft.com/office/powerpoint/2010/main" val="4242333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oject Slide - no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hasCustomPrompt="1"/>
          </p:nvPr>
        </p:nvSpPr>
        <p:spPr>
          <a:xfrm>
            <a:off x="0" y="5954230"/>
            <a:ext cx="12192000" cy="903770"/>
          </a:xfrm>
          <a:solidFill>
            <a:schemeClr val="tx1">
              <a:lumMod val="65000"/>
              <a:lumOff val="35000"/>
            </a:schemeClr>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br>
              <a:rPr lang="en-US" dirty="0"/>
            </a:br>
            <a:endParaRPr lang="en-US" dirty="0"/>
          </a:p>
        </p:txBody>
      </p:sp>
      <p:sp>
        <p:nvSpPr>
          <p:cNvPr id="5" name="Text Placeholder 4"/>
          <p:cNvSpPr>
            <a:spLocks noGrp="1"/>
          </p:cNvSpPr>
          <p:nvPr>
            <p:ph type="body" sz="quarter" idx="11" hasCustomPrompt="1"/>
          </p:nvPr>
        </p:nvSpPr>
        <p:spPr>
          <a:xfrm>
            <a:off x="609452" y="6084918"/>
            <a:ext cx="10984033"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610369" y="6422976"/>
            <a:ext cx="10983116"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737745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6DEB58-54B7-4591-A784-634F548BD3B9}" type="datetime1">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835E-8BB0-4A85-A24E-F2BDB54982DA}" type="slidenum">
              <a:rPr lang="en-US" smtClean="0"/>
              <a:t>‹#›</a:t>
            </a:fld>
            <a:endParaRPr lang="en-US"/>
          </a:p>
        </p:txBody>
      </p:sp>
    </p:spTree>
    <p:extLst>
      <p:ext uri="{BB962C8B-B14F-4D97-AF65-F5344CB8AC3E}">
        <p14:creationId xmlns:p14="http://schemas.microsoft.com/office/powerpoint/2010/main" val="825828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0EEE42-5AD9-4661-98BE-23E4658A2E2A}" type="datetime1">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D835E-8BB0-4A85-A24E-F2BDB54982D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57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B2191D-6781-459C-B138-36022E1A9A50}" type="datetime1">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D835E-8BB0-4A85-A24E-F2BDB54982DA}" type="slidenum">
              <a:rPr lang="en-US" smtClean="0"/>
              <a:t>‹#›</a:t>
            </a:fld>
            <a:endParaRPr lang="en-US"/>
          </a:p>
        </p:txBody>
      </p:sp>
    </p:spTree>
    <p:extLst>
      <p:ext uri="{BB962C8B-B14F-4D97-AF65-F5344CB8AC3E}">
        <p14:creationId xmlns:p14="http://schemas.microsoft.com/office/powerpoint/2010/main" val="2159329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A41296-5F1C-4C7A-9CC8-3E3287CB819D}" type="datetime1">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D835E-8BB0-4A85-A24E-F2BDB54982DA}" type="slidenum">
              <a:rPr lang="en-US" smtClean="0"/>
              <a:t>‹#›</a:t>
            </a:fld>
            <a:endParaRPr lang="en-US"/>
          </a:p>
        </p:txBody>
      </p:sp>
    </p:spTree>
    <p:extLst>
      <p:ext uri="{BB962C8B-B14F-4D97-AF65-F5344CB8AC3E}">
        <p14:creationId xmlns:p14="http://schemas.microsoft.com/office/powerpoint/2010/main" val="294758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908AA2-CFA3-45E1-B363-31AECF56E9FC}" type="datetime1">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D835E-8BB0-4A85-A24E-F2BDB54982DA}" type="slidenum">
              <a:rPr lang="en-US" smtClean="0"/>
              <a:t>‹#›</a:t>
            </a:fld>
            <a:endParaRPr lang="en-US"/>
          </a:p>
        </p:txBody>
      </p:sp>
    </p:spTree>
    <p:extLst>
      <p:ext uri="{BB962C8B-B14F-4D97-AF65-F5344CB8AC3E}">
        <p14:creationId xmlns:p14="http://schemas.microsoft.com/office/powerpoint/2010/main" val="183854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162BBF4-994D-41B9-9C87-33001B8AF6C8}" type="datetime1">
              <a:rPr lang="en-US" smtClean="0"/>
              <a:t>2/5/2019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7CD835E-8BB0-4A85-A24E-F2BDB54982DA}" type="slidenum">
              <a:rPr lang="en-US" smtClean="0"/>
              <a:t>‹#›</a:t>
            </a:fld>
            <a:endParaRPr lang="en-US"/>
          </a:p>
        </p:txBody>
      </p:sp>
    </p:spTree>
    <p:extLst>
      <p:ext uri="{BB962C8B-B14F-4D97-AF65-F5344CB8AC3E}">
        <p14:creationId xmlns:p14="http://schemas.microsoft.com/office/powerpoint/2010/main" val="2225032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C6BC9FE-B9AC-47E7-BBC3-94B4CB0863A9}" type="datetime1">
              <a:rPr lang="en-US" smtClean="0"/>
              <a:t>2/5/2019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CD835E-8BB0-4A85-A24E-F2BDB54982DA}" type="slidenum">
              <a:rPr lang="en-US" smtClean="0"/>
              <a:t>‹#›</a:t>
            </a:fld>
            <a:endParaRPr lang="en-US"/>
          </a:p>
        </p:txBody>
      </p:sp>
    </p:spTree>
    <p:extLst>
      <p:ext uri="{BB962C8B-B14F-4D97-AF65-F5344CB8AC3E}">
        <p14:creationId xmlns:p14="http://schemas.microsoft.com/office/powerpoint/2010/main" val="367114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3270AABF-FC7C-472E-ABDF-2355D317CF7B}" type="datetime1">
              <a:rPr lang="en-US" smtClean="0"/>
              <a:t>2/5/2019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CD835E-8BB0-4A85-A24E-F2BDB54982DA}" type="slidenum">
              <a:rPr lang="en-US" smtClean="0"/>
              <a:t>‹#›</a:t>
            </a:fld>
            <a:endParaRPr lang="en-US"/>
          </a:p>
        </p:txBody>
      </p:sp>
    </p:spTree>
    <p:extLst>
      <p:ext uri="{BB962C8B-B14F-4D97-AF65-F5344CB8AC3E}">
        <p14:creationId xmlns:p14="http://schemas.microsoft.com/office/powerpoint/2010/main" val="3372845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21E8CE-2E1F-4DCF-B3B2-AC29935E1890}" type="datetime1">
              <a:rPr lang="en-US" smtClean="0"/>
              <a:t>2/5/2019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7CD835E-8BB0-4A85-A24E-F2BDB54982D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92912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C831-F3AF-4969-8902-A2B9C099925F}"/>
              </a:ext>
            </a:extLst>
          </p:cNvPr>
          <p:cNvSpPr>
            <a:spLocks noGrp="1"/>
          </p:cNvSpPr>
          <p:nvPr>
            <p:ph type="ctrTitle"/>
          </p:nvPr>
        </p:nvSpPr>
        <p:spPr>
          <a:xfrm>
            <a:off x="603504" y="740664"/>
            <a:ext cx="11365992" cy="3221735"/>
          </a:xfrm>
        </p:spPr>
        <p:txBody>
          <a:bodyPr>
            <a:normAutofit/>
          </a:bodyPr>
          <a:lstStyle/>
          <a:p>
            <a:r>
              <a:rPr lang="en-US" sz="4900" dirty="0">
                <a:solidFill>
                  <a:schemeClr val="bg2"/>
                </a:solidFill>
              </a:rPr>
              <a:t>Middle Neck Road and East Shore Road Corridor Study, Zoning Amendments and </a:t>
            </a:r>
            <a:br>
              <a:rPr lang="en-US" sz="4900" dirty="0">
                <a:solidFill>
                  <a:schemeClr val="bg2"/>
                </a:solidFill>
              </a:rPr>
            </a:br>
            <a:r>
              <a:rPr lang="en-US" sz="4900" dirty="0">
                <a:solidFill>
                  <a:schemeClr val="bg2"/>
                </a:solidFill>
              </a:rPr>
              <a:t>Draft Generic Environmental Impact Statement</a:t>
            </a:r>
          </a:p>
        </p:txBody>
      </p:sp>
      <p:sp>
        <p:nvSpPr>
          <p:cNvPr id="3" name="Subtitle 2">
            <a:extLst>
              <a:ext uri="{FF2B5EF4-FFF2-40B4-BE49-F238E27FC236}">
                <a16:creationId xmlns:a16="http://schemas.microsoft.com/office/drawing/2014/main" id="{5D18BFAF-B283-49E1-8313-9D1A136C4D8E}"/>
              </a:ext>
            </a:extLst>
          </p:cNvPr>
          <p:cNvSpPr>
            <a:spLocks noGrp="1"/>
          </p:cNvSpPr>
          <p:nvPr>
            <p:ph type="subTitle" idx="1"/>
          </p:nvPr>
        </p:nvSpPr>
        <p:spPr>
          <a:xfrm>
            <a:off x="1524000" y="4256436"/>
            <a:ext cx="9144000" cy="1600818"/>
          </a:xfrm>
        </p:spPr>
        <p:txBody>
          <a:bodyPr>
            <a:normAutofit fontScale="92500" lnSpcReduction="20000"/>
          </a:bodyPr>
          <a:lstStyle/>
          <a:p>
            <a:r>
              <a:rPr lang="en-US" dirty="0">
                <a:solidFill>
                  <a:schemeClr val="accent1"/>
                </a:solidFill>
              </a:rPr>
              <a:t>Public presentation</a:t>
            </a:r>
          </a:p>
          <a:p>
            <a:r>
              <a:rPr lang="en-US" dirty="0">
                <a:solidFill>
                  <a:schemeClr val="accent1"/>
                </a:solidFill>
              </a:rPr>
              <a:t>Village of Great Neck, NY</a:t>
            </a:r>
          </a:p>
          <a:p>
            <a:endParaRPr lang="en-US" dirty="0">
              <a:solidFill>
                <a:schemeClr val="accent1"/>
              </a:solidFill>
            </a:endParaRPr>
          </a:p>
          <a:p>
            <a:r>
              <a:rPr lang="en-US" dirty="0">
                <a:solidFill>
                  <a:schemeClr val="accent1"/>
                </a:solidFill>
              </a:rPr>
              <a:t>February 5, 2019</a:t>
            </a:r>
          </a:p>
        </p:txBody>
      </p:sp>
      <p:pic>
        <p:nvPicPr>
          <p:cNvPr id="5" name="Picture 4">
            <a:extLst>
              <a:ext uri="{FF2B5EF4-FFF2-40B4-BE49-F238E27FC236}">
                <a16:creationId xmlns:a16="http://schemas.microsoft.com/office/drawing/2014/main" id="{B9745A1A-F782-447F-BD23-3EE63BE49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8142" y="5730174"/>
            <a:ext cx="911354" cy="475489"/>
          </a:xfrm>
          <a:prstGeom prst="rect">
            <a:avLst/>
          </a:prstGeom>
        </p:spPr>
      </p:pic>
      <p:sp>
        <p:nvSpPr>
          <p:cNvPr id="4" name="Slide Number Placeholder 3">
            <a:extLst>
              <a:ext uri="{FF2B5EF4-FFF2-40B4-BE49-F238E27FC236}">
                <a16:creationId xmlns:a16="http://schemas.microsoft.com/office/drawing/2014/main" id="{E8AAF5B4-5CE3-4394-9C73-C5ED4463F2C5}"/>
              </a:ext>
            </a:extLst>
          </p:cNvPr>
          <p:cNvSpPr>
            <a:spLocks noGrp="1"/>
          </p:cNvSpPr>
          <p:nvPr>
            <p:ph type="sldNum" sz="quarter" idx="12"/>
          </p:nvPr>
        </p:nvSpPr>
        <p:spPr/>
        <p:txBody>
          <a:bodyPr/>
          <a:lstStyle/>
          <a:p>
            <a:fld id="{97CD835E-8BB0-4A85-A24E-F2BDB54982DA}" type="slidenum">
              <a:rPr lang="en-US" smtClean="0"/>
              <a:t>1</a:t>
            </a:fld>
            <a:endParaRPr lang="en-US"/>
          </a:p>
        </p:txBody>
      </p:sp>
    </p:spTree>
    <p:extLst>
      <p:ext uri="{BB962C8B-B14F-4D97-AF65-F5344CB8AC3E}">
        <p14:creationId xmlns:p14="http://schemas.microsoft.com/office/powerpoint/2010/main" val="12776049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D3FEFC-2A27-45CB-B13D-EDBFF457BE4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0994"/>
            <a:ext cx="12192000" cy="6882063"/>
          </a:xfrm>
        </p:spPr>
      </p:pic>
      <p:sp>
        <p:nvSpPr>
          <p:cNvPr id="2" name="Slide Number Placeholder 1">
            <a:extLst>
              <a:ext uri="{FF2B5EF4-FFF2-40B4-BE49-F238E27FC236}">
                <a16:creationId xmlns:a16="http://schemas.microsoft.com/office/drawing/2014/main" id="{DE2725DA-02E5-499D-945D-B8A8E7B37017}"/>
              </a:ext>
            </a:extLst>
          </p:cNvPr>
          <p:cNvSpPr>
            <a:spLocks noGrp="1"/>
          </p:cNvSpPr>
          <p:nvPr>
            <p:ph type="sldNum" sz="quarter" idx="12"/>
          </p:nvPr>
        </p:nvSpPr>
        <p:spPr/>
        <p:txBody>
          <a:bodyPr/>
          <a:lstStyle/>
          <a:p>
            <a:fld id="{97CD835E-8BB0-4A85-A24E-F2BDB54982DA}" type="slidenum">
              <a:rPr lang="en-US" smtClean="0"/>
              <a:t>10</a:t>
            </a:fld>
            <a:endParaRPr lang="en-US"/>
          </a:p>
        </p:txBody>
      </p:sp>
    </p:spTree>
    <p:extLst>
      <p:ext uri="{BB962C8B-B14F-4D97-AF65-F5344CB8AC3E}">
        <p14:creationId xmlns:p14="http://schemas.microsoft.com/office/powerpoint/2010/main" val="105517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4C0AE3-7A64-4121-BD0E-CDD65DD7681E}"/>
              </a:ext>
            </a:extLst>
          </p:cNvPr>
          <p:cNvSpPr>
            <a:spLocks noGrp="1"/>
          </p:cNvSpPr>
          <p:nvPr>
            <p:ph type="title"/>
          </p:nvPr>
        </p:nvSpPr>
        <p:spPr/>
        <p:txBody>
          <a:bodyPr/>
          <a:lstStyle/>
          <a:p>
            <a:r>
              <a:rPr lang="en-US" dirty="0"/>
              <a:t>Vision for the MNR and ESR Corridors</a:t>
            </a:r>
            <a:endParaRPr lang="en-US" b="1" dirty="0">
              <a:solidFill>
                <a:srgbClr val="FF0000"/>
              </a:solidFill>
            </a:endParaRPr>
          </a:p>
        </p:txBody>
      </p:sp>
      <p:sp>
        <p:nvSpPr>
          <p:cNvPr id="8" name="Content Placeholder 7">
            <a:extLst>
              <a:ext uri="{FF2B5EF4-FFF2-40B4-BE49-F238E27FC236}">
                <a16:creationId xmlns:a16="http://schemas.microsoft.com/office/drawing/2014/main" id="{7B922B11-2461-468E-91CC-AE2C1E8A64C0}"/>
              </a:ext>
            </a:extLst>
          </p:cNvPr>
          <p:cNvSpPr>
            <a:spLocks noGrp="1"/>
          </p:cNvSpPr>
          <p:nvPr>
            <p:ph idx="1"/>
          </p:nvPr>
        </p:nvSpPr>
        <p:spPr/>
        <p:txBody>
          <a:bodyPr>
            <a:normAutofit fontScale="92500"/>
          </a:bodyPr>
          <a:lstStyle/>
          <a:p>
            <a:pPr>
              <a:buFont typeface="Courier New" panose="02070309020205020404" pitchFamily="49" charset="0"/>
              <a:buChar char="o"/>
            </a:pPr>
            <a:r>
              <a:rPr lang="en-US" sz="2400" dirty="0"/>
              <a:t>Re-establish both corridors as key destinations for local residents and visitors</a:t>
            </a:r>
          </a:p>
          <a:p>
            <a:pPr>
              <a:buFont typeface="Courier New" panose="02070309020205020404" pitchFamily="49" charset="0"/>
              <a:buChar char="o"/>
            </a:pPr>
            <a:endParaRPr lang="en-US" sz="2400" dirty="0"/>
          </a:p>
          <a:p>
            <a:pPr>
              <a:buFont typeface="Courier New" panose="02070309020205020404" pitchFamily="49" charset="0"/>
              <a:buChar char="o"/>
            </a:pPr>
            <a:r>
              <a:rPr lang="en-US" sz="2400" dirty="0"/>
              <a:t>Provide a variety of housing options to appeal to empty nesters and new families</a:t>
            </a:r>
          </a:p>
          <a:p>
            <a:pPr>
              <a:buFont typeface="Courier New" panose="02070309020205020404" pitchFamily="49" charset="0"/>
              <a:buChar char="o"/>
            </a:pPr>
            <a:endParaRPr lang="en-US" sz="2400" dirty="0"/>
          </a:p>
          <a:p>
            <a:pPr>
              <a:buFont typeface="Courier New" panose="02070309020205020404" pitchFamily="49" charset="0"/>
              <a:buChar char="o"/>
            </a:pPr>
            <a:r>
              <a:rPr lang="en-US" sz="2400" dirty="0"/>
              <a:t>Offer a high quality-of-life and critical mass of diverse public and private amenities</a:t>
            </a:r>
          </a:p>
          <a:p>
            <a:pPr>
              <a:buFont typeface="Courier New" panose="02070309020205020404" pitchFamily="49" charset="0"/>
              <a:buChar char="o"/>
            </a:pPr>
            <a:endParaRPr lang="en-US" sz="2400" dirty="0"/>
          </a:p>
          <a:p>
            <a:pPr>
              <a:buFont typeface="Courier New" panose="02070309020205020404" pitchFamily="49" charset="0"/>
              <a:buChar char="o"/>
            </a:pPr>
            <a:r>
              <a:rPr lang="en-US" sz="2400" dirty="0"/>
              <a:t>Allow uses that serve as catalysts for increased and sustainable development now, and for future generations</a:t>
            </a:r>
          </a:p>
        </p:txBody>
      </p:sp>
      <p:sp>
        <p:nvSpPr>
          <p:cNvPr id="2" name="Slide Number Placeholder 1">
            <a:extLst>
              <a:ext uri="{FF2B5EF4-FFF2-40B4-BE49-F238E27FC236}">
                <a16:creationId xmlns:a16="http://schemas.microsoft.com/office/drawing/2014/main" id="{E02076F1-38F2-4769-96FE-2EB2643D2675}"/>
              </a:ext>
            </a:extLst>
          </p:cNvPr>
          <p:cNvSpPr>
            <a:spLocks noGrp="1"/>
          </p:cNvSpPr>
          <p:nvPr>
            <p:ph type="sldNum" sz="quarter" idx="12"/>
          </p:nvPr>
        </p:nvSpPr>
        <p:spPr/>
        <p:txBody>
          <a:bodyPr/>
          <a:lstStyle/>
          <a:p>
            <a:fld id="{97CD835E-8BB0-4A85-A24E-F2BDB54982DA}" type="slidenum">
              <a:rPr lang="en-US" smtClean="0"/>
              <a:t>11</a:t>
            </a:fld>
            <a:endParaRPr lang="en-US"/>
          </a:p>
        </p:txBody>
      </p:sp>
    </p:spTree>
    <p:extLst>
      <p:ext uri="{BB962C8B-B14F-4D97-AF65-F5344CB8AC3E}">
        <p14:creationId xmlns:p14="http://schemas.microsoft.com/office/powerpoint/2010/main" val="256881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494B-F8E3-4326-8EE3-47354E7B7B91}"/>
              </a:ext>
            </a:extLst>
          </p:cNvPr>
          <p:cNvSpPr>
            <a:spLocks noGrp="1"/>
          </p:cNvSpPr>
          <p:nvPr>
            <p:ph type="ctrTitle"/>
          </p:nvPr>
        </p:nvSpPr>
        <p:spPr/>
        <p:txBody>
          <a:bodyPr/>
          <a:lstStyle/>
          <a:p>
            <a:r>
              <a:rPr lang="en-US" dirty="0"/>
              <a:t>Proposed Zoning Amendments</a:t>
            </a:r>
          </a:p>
        </p:txBody>
      </p:sp>
      <p:sp>
        <p:nvSpPr>
          <p:cNvPr id="3" name="Slide Number Placeholder 2">
            <a:extLst>
              <a:ext uri="{FF2B5EF4-FFF2-40B4-BE49-F238E27FC236}">
                <a16:creationId xmlns:a16="http://schemas.microsoft.com/office/drawing/2014/main" id="{FD0FBCB9-52FA-43A9-8C0A-1C8D1CFBC4A0}"/>
              </a:ext>
            </a:extLst>
          </p:cNvPr>
          <p:cNvSpPr>
            <a:spLocks noGrp="1"/>
          </p:cNvSpPr>
          <p:nvPr>
            <p:ph type="sldNum" sz="quarter" idx="12"/>
          </p:nvPr>
        </p:nvSpPr>
        <p:spPr/>
        <p:txBody>
          <a:bodyPr/>
          <a:lstStyle/>
          <a:p>
            <a:fld id="{97CD835E-8BB0-4A85-A24E-F2BDB54982DA}" type="slidenum">
              <a:rPr lang="en-US" smtClean="0"/>
              <a:t>12</a:t>
            </a:fld>
            <a:endParaRPr lang="en-US"/>
          </a:p>
        </p:txBody>
      </p:sp>
    </p:spTree>
    <p:extLst>
      <p:ext uri="{BB962C8B-B14F-4D97-AF65-F5344CB8AC3E}">
        <p14:creationId xmlns:p14="http://schemas.microsoft.com/office/powerpoint/2010/main" val="859923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FC549-FDFB-45E1-9041-388DCC1558CF}"/>
              </a:ext>
            </a:extLst>
          </p:cNvPr>
          <p:cNvSpPr>
            <a:spLocks noGrp="1"/>
          </p:cNvSpPr>
          <p:nvPr>
            <p:ph type="title"/>
          </p:nvPr>
        </p:nvSpPr>
        <p:spPr>
          <a:xfrm>
            <a:off x="1078832" y="487446"/>
            <a:ext cx="10515600" cy="1325563"/>
          </a:xfrm>
        </p:spPr>
        <p:txBody>
          <a:bodyPr>
            <a:normAutofit fontScale="90000"/>
          </a:bodyPr>
          <a:lstStyle/>
          <a:p>
            <a:r>
              <a:rPr lang="en-US" dirty="0"/>
              <a:t>Key Recommendations from the Corridor Study</a:t>
            </a:r>
          </a:p>
        </p:txBody>
      </p:sp>
      <p:sp>
        <p:nvSpPr>
          <p:cNvPr id="3" name="Content Placeholder 2">
            <a:extLst>
              <a:ext uri="{FF2B5EF4-FFF2-40B4-BE49-F238E27FC236}">
                <a16:creationId xmlns:a16="http://schemas.microsoft.com/office/drawing/2014/main" id="{9A2734CC-8282-40AB-B1F8-538686B7D7EC}"/>
              </a:ext>
            </a:extLst>
          </p:cNvPr>
          <p:cNvSpPr>
            <a:spLocks noGrp="1"/>
          </p:cNvSpPr>
          <p:nvPr>
            <p:ph idx="1"/>
          </p:nvPr>
        </p:nvSpPr>
        <p:spPr>
          <a:xfrm>
            <a:off x="784934" y="1956851"/>
            <a:ext cx="10515600" cy="3732613"/>
          </a:xfrm>
        </p:spPr>
        <p:txBody>
          <a:bodyPr>
            <a:normAutofit/>
          </a:bodyPr>
          <a:lstStyle/>
          <a:p>
            <a:r>
              <a:rPr lang="en-US" sz="4000" dirty="0"/>
              <a:t>  Amend the incentive zoning to encourage:</a:t>
            </a:r>
          </a:p>
          <a:p>
            <a:pPr lvl="2"/>
            <a:r>
              <a:rPr lang="en-US" sz="2800" dirty="0"/>
              <a:t>Assisted living</a:t>
            </a:r>
          </a:p>
          <a:p>
            <a:pPr lvl="2"/>
            <a:r>
              <a:rPr lang="en-US" sz="2800" dirty="0"/>
              <a:t>Affordable workforce housing</a:t>
            </a:r>
          </a:p>
          <a:p>
            <a:pPr lvl="2"/>
            <a:r>
              <a:rPr lang="en-US" sz="2800" dirty="0"/>
              <a:t>Ground floor commercial uses</a:t>
            </a:r>
          </a:p>
          <a:p>
            <a:pPr lvl="2"/>
            <a:r>
              <a:rPr lang="en-US" sz="2800" dirty="0"/>
              <a:t>Public improvements (streetscape, pedestrian, traffic calming, shuttle service)</a:t>
            </a:r>
          </a:p>
          <a:p>
            <a:pPr lvl="1"/>
            <a:endParaRPr lang="en-US" dirty="0"/>
          </a:p>
        </p:txBody>
      </p:sp>
      <p:sp>
        <p:nvSpPr>
          <p:cNvPr id="4" name="Slide Number Placeholder 3">
            <a:extLst>
              <a:ext uri="{FF2B5EF4-FFF2-40B4-BE49-F238E27FC236}">
                <a16:creationId xmlns:a16="http://schemas.microsoft.com/office/drawing/2014/main" id="{9A29C3EA-B83D-4C40-88C5-F86E16E0FB1F}"/>
              </a:ext>
            </a:extLst>
          </p:cNvPr>
          <p:cNvSpPr>
            <a:spLocks noGrp="1"/>
          </p:cNvSpPr>
          <p:nvPr>
            <p:ph type="sldNum" sz="quarter" idx="12"/>
          </p:nvPr>
        </p:nvSpPr>
        <p:spPr/>
        <p:txBody>
          <a:bodyPr/>
          <a:lstStyle/>
          <a:p>
            <a:fld id="{97CD835E-8BB0-4A85-A24E-F2BDB54982DA}" type="slidenum">
              <a:rPr lang="en-US" smtClean="0"/>
              <a:t>13</a:t>
            </a:fld>
            <a:endParaRPr lang="en-US"/>
          </a:p>
        </p:txBody>
      </p:sp>
    </p:spTree>
    <p:extLst>
      <p:ext uri="{BB962C8B-B14F-4D97-AF65-F5344CB8AC3E}">
        <p14:creationId xmlns:p14="http://schemas.microsoft.com/office/powerpoint/2010/main" val="3051970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D3FEFC-2A27-45CB-B13D-EDBFF457BE4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1999" cy="6858000"/>
          </a:xfrm>
        </p:spPr>
      </p:pic>
      <p:sp>
        <p:nvSpPr>
          <p:cNvPr id="2" name="Slide Number Placeholder 1">
            <a:extLst>
              <a:ext uri="{FF2B5EF4-FFF2-40B4-BE49-F238E27FC236}">
                <a16:creationId xmlns:a16="http://schemas.microsoft.com/office/drawing/2014/main" id="{B662910F-4174-40BB-BEC4-0A182F3C82E4}"/>
              </a:ext>
            </a:extLst>
          </p:cNvPr>
          <p:cNvSpPr>
            <a:spLocks noGrp="1"/>
          </p:cNvSpPr>
          <p:nvPr>
            <p:ph type="sldNum" sz="quarter" idx="12"/>
          </p:nvPr>
        </p:nvSpPr>
        <p:spPr/>
        <p:txBody>
          <a:bodyPr/>
          <a:lstStyle/>
          <a:p>
            <a:fld id="{97CD835E-8BB0-4A85-A24E-F2BDB54982DA}" type="slidenum">
              <a:rPr lang="en-US" smtClean="0"/>
              <a:t>14</a:t>
            </a:fld>
            <a:endParaRPr lang="en-US"/>
          </a:p>
        </p:txBody>
      </p:sp>
    </p:spTree>
    <p:extLst>
      <p:ext uri="{BB962C8B-B14F-4D97-AF65-F5344CB8AC3E}">
        <p14:creationId xmlns:p14="http://schemas.microsoft.com/office/powerpoint/2010/main" val="2648676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D3FEFC-2A27-45CB-B13D-EDBFF457BE4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Slide Number Placeholder 1">
            <a:extLst>
              <a:ext uri="{FF2B5EF4-FFF2-40B4-BE49-F238E27FC236}">
                <a16:creationId xmlns:a16="http://schemas.microsoft.com/office/drawing/2014/main" id="{8F529409-EEEC-4F0C-BD3E-3DBFCB6EE038}"/>
              </a:ext>
            </a:extLst>
          </p:cNvPr>
          <p:cNvSpPr>
            <a:spLocks noGrp="1"/>
          </p:cNvSpPr>
          <p:nvPr>
            <p:ph type="sldNum" sz="quarter" idx="12"/>
          </p:nvPr>
        </p:nvSpPr>
        <p:spPr/>
        <p:txBody>
          <a:bodyPr/>
          <a:lstStyle/>
          <a:p>
            <a:fld id="{97CD835E-8BB0-4A85-A24E-F2BDB54982DA}" type="slidenum">
              <a:rPr lang="en-US" smtClean="0"/>
              <a:t>15</a:t>
            </a:fld>
            <a:endParaRPr lang="en-US"/>
          </a:p>
        </p:txBody>
      </p:sp>
    </p:spTree>
    <p:extLst>
      <p:ext uri="{BB962C8B-B14F-4D97-AF65-F5344CB8AC3E}">
        <p14:creationId xmlns:p14="http://schemas.microsoft.com/office/powerpoint/2010/main" val="1739366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75C5-62D4-464C-BE3C-981253D69FF1}"/>
              </a:ext>
            </a:extLst>
          </p:cNvPr>
          <p:cNvSpPr>
            <a:spLocks noGrp="1"/>
          </p:cNvSpPr>
          <p:nvPr>
            <p:ph type="title"/>
          </p:nvPr>
        </p:nvSpPr>
        <p:spPr/>
        <p:txBody>
          <a:bodyPr/>
          <a:lstStyle/>
          <a:p>
            <a:r>
              <a:rPr lang="en-US" dirty="0"/>
              <a:t>Proposed Zoning Changes</a:t>
            </a:r>
          </a:p>
        </p:txBody>
      </p:sp>
      <p:sp>
        <p:nvSpPr>
          <p:cNvPr id="3" name="Content Placeholder 2">
            <a:extLst>
              <a:ext uri="{FF2B5EF4-FFF2-40B4-BE49-F238E27FC236}">
                <a16:creationId xmlns:a16="http://schemas.microsoft.com/office/drawing/2014/main" id="{2EC1FC01-2459-4785-89FB-F5BC1D38A3DA}"/>
              </a:ext>
            </a:extLst>
          </p:cNvPr>
          <p:cNvSpPr>
            <a:spLocks noGrp="1"/>
          </p:cNvSpPr>
          <p:nvPr>
            <p:ph idx="1"/>
          </p:nvPr>
        </p:nvSpPr>
        <p:spPr/>
        <p:txBody>
          <a:bodyPr>
            <a:normAutofit/>
          </a:bodyPr>
          <a:lstStyle/>
          <a:p>
            <a:pPr>
              <a:buFont typeface="Wingdings" panose="05000000000000000000" pitchFamily="2" charset="2"/>
              <a:buChar char="q"/>
            </a:pPr>
            <a:r>
              <a:rPr lang="en-US" sz="2400" dirty="0"/>
              <a:t>Middle Neck Road Multifamily Incentive Overlay District (MNR-MIO)   -&gt; “Corridor Incentive Overlay District” (CIO)</a:t>
            </a:r>
          </a:p>
          <a:p>
            <a:pPr>
              <a:buFont typeface="Wingdings" panose="05000000000000000000" pitchFamily="2" charset="2"/>
              <a:buChar char="q"/>
            </a:pPr>
            <a:r>
              <a:rPr lang="en-US" sz="2400" dirty="0"/>
              <a:t>Amend the Zoning Map</a:t>
            </a:r>
          </a:p>
          <a:p>
            <a:pPr>
              <a:buFont typeface="Wingdings" panose="05000000000000000000" pitchFamily="2" charset="2"/>
              <a:buChar char="q"/>
            </a:pPr>
            <a:r>
              <a:rPr lang="en-US" sz="2400" dirty="0"/>
              <a:t>Mandatory public notice and hearing for all applications under the incentive zoning procedure</a:t>
            </a:r>
          </a:p>
          <a:p>
            <a:endParaRPr lang="en-US" dirty="0"/>
          </a:p>
        </p:txBody>
      </p:sp>
      <p:sp>
        <p:nvSpPr>
          <p:cNvPr id="4" name="Slide Number Placeholder 3">
            <a:extLst>
              <a:ext uri="{FF2B5EF4-FFF2-40B4-BE49-F238E27FC236}">
                <a16:creationId xmlns:a16="http://schemas.microsoft.com/office/drawing/2014/main" id="{8B8C7D66-F7E3-4A22-A09E-2884853711F9}"/>
              </a:ext>
            </a:extLst>
          </p:cNvPr>
          <p:cNvSpPr>
            <a:spLocks noGrp="1"/>
          </p:cNvSpPr>
          <p:nvPr>
            <p:ph type="sldNum" sz="quarter" idx="12"/>
          </p:nvPr>
        </p:nvSpPr>
        <p:spPr/>
        <p:txBody>
          <a:bodyPr/>
          <a:lstStyle/>
          <a:p>
            <a:fld id="{97CD835E-8BB0-4A85-A24E-F2BDB54982DA}" type="slidenum">
              <a:rPr lang="en-US" smtClean="0"/>
              <a:t>16</a:t>
            </a:fld>
            <a:endParaRPr lang="en-US"/>
          </a:p>
        </p:txBody>
      </p:sp>
    </p:spTree>
    <p:extLst>
      <p:ext uri="{BB962C8B-B14F-4D97-AF65-F5344CB8AC3E}">
        <p14:creationId xmlns:p14="http://schemas.microsoft.com/office/powerpoint/2010/main" val="774066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A8CB4B77-CD5B-4AA5-85B3-31D6A3F33EE2}"/>
              </a:ext>
            </a:extLst>
          </p:cNvPr>
          <p:cNvPicPr>
            <a:picLocks noChangeAspect="1"/>
          </p:cNvPicPr>
          <p:nvPr/>
        </p:nvPicPr>
        <p:blipFill rotWithShape="1">
          <a:blip r:embed="rId3">
            <a:extLst>
              <a:ext uri="{28A0092B-C50C-407E-A947-70E740481C1C}">
                <a14:useLocalDpi xmlns:a14="http://schemas.microsoft.com/office/drawing/2010/main" val="0"/>
              </a:ext>
            </a:extLst>
          </a:blip>
          <a:srcRect t="14051" b="13134"/>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ED92626B-760C-40DD-82DD-DE80B485ADC7}"/>
              </a:ext>
            </a:extLst>
          </p:cNvPr>
          <p:cNvSpPr>
            <a:spLocks noGrp="1"/>
          </p:cNvSpPr>
          <p:nvPr>
            <p:ph type="sldNum" sz="quarter" idx="12"/>
          </p:nvPr>
        </p:nvSpPr>
        <p:spPr/>
        <p:txBody>
          <a:bodyPr/>
          <a:lstStyle/>
          <a:p>
            <a:fld id="{97CD835E-8BB0-4A85-A24E-F2BDB54982DA}" type="slidenum">
              <a:rPr lang="en-US" smtClean="0"/>
              <a:t>17</a:t>
            </a:fld>
            <a:endParaRPr lang="en-US"/>
          </a:p>
        </p:txBody>
      </p:sp>
    </p:spTree>
    <p:extLst>
      <p:ext uri="{BB962C8B-B14F-4D97-AF65-F5344CB8AC3E}">
        <p14:creationId xmlns:p14="http://schemas.microsoft.com/office/powerpoint/2010/main" val="278498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45B6-1378-4D8C-BF0A-905BB759F3F9}"/>
              </a:ext>
            </a:extLst>
          </p:cNvPr>
          <p:cNvSpPr>
            <a:spLocks noGrp="1"/>
          </p:cNvSpPr>
          <p:nvPr>
            <p:ph type="title"/>
          </p:nvPr>
        </p:nvSpPr>
        <p:spPr/>
        <p:txBody>
          <a:bodyPr/>
          <a:lstStyle/>
          <a:p>
            <a:r>
              <a:rPr lang="en-US" dirty="0"/>
              <a:t>Proposed Zoning Changes (cont’d)</a:t>
            </a:r>
          </a:p>
        </p:txBody>
      </p:sp>
      <p:sp>
        <p:nvSpPr>
          <p:cNvPr id="3" name="Content Placeholder 2">
            <a:extLst>
              <a:ext uri="{FF2B5EF4-FFF2-40B4-BE49-F238E27FC236}">
                <a16:creationId xmlns:a16="http://schemas.microsoft.com/office/drawing/2014/main" id="{272F87A1-4558-4320-8C84-8A45362DB9D5}"/>
              </a:ext>
            </a:extLst>
          </p:cNvPr>
          <p:cNvSpPr>
            <a:spLocks noGrp="1"/>
          </p:cNvSpPr>
          <p:nvPr>
            <p:ph idx="1"/>
          </p:nvPr>
        </p:nvSpPr>
        <p:spPr/>
        <p:txBody>
          <a:bodyPr>
            <a:normAutofit/>
          </a:bodyPr>
          <a:lstStyle/>
          <a:p>
            <a:pPr>
              <a:buFont typeface="Wingdings" panose="05000000000000000000" pitchFamily="2" charset="2"/>
              <a:buChar char="q"/>
            </a:pPr>
            <a:r>
              <a:rPr lang="en-US" sz="2400" dirty="0"/>
              <a:t>Assisted Living now a permitted use in the CIO District</a:t>
            </a:r>
          </a:p>
          <a:p>
            <a:pPr>
              <a:buFont typeface="Wingdings" panose="05000000000000000000" pitchFamily="2" charset="2"/>
              <a:buChar char="q"/>
            </a:pPr>
            <a:r>
              <a:rPr lang="en-US" sz="2400" dirty="0"/>
              <a:t>Ground floor commercial, affordable workforce housing and assisted living identified as presumptive community benefits/amenities in the CIO District subject to approval by the Board of Trustees</a:t>
            </a:r>
          </a:p>
          <a:p>
            <a:pPr>
              <a:buFont typeface="Wingdings" panose="05000000000000000000" pitchFamily="2" charset="2"/>
              <a:buChar char="q"/>
            </a:pPr>
            <a:r>
              <a:rPr lang="en-US" sz="2400" dirty="0"/>
              <a:t>Affordable Workforce Housing defined per Long Island Workforce Housing Act:</a:t>
            </a:r>
          </a:p>
          <a:p>
            <a:pPr lvl="1"/>
            <a:r>
              <a:rPr lang="en-US" sz="2000" dirty="0"/>
              <a:t>Affordable to households at or below 130% of the median income for the Nassau-Suffolk area</a:t>
            </a:r>
          </a:p>
          <a:p>
            <a:pPr lvl="1"/>
            <a:r>
              <a:rPr lang="en-US" sz="2000" dirty="0"/>
              <a:t>10 percent affordable units</a:t>
            </a:r>
          </a:p>
          <a:p>
            <a:pPr>
              <a:buFont typeface="Wingdings" panose="05000000000000000000" pitchFamily="2" charset="2"/>
              <a:buChar char="q"/>
            </a:pPr>
            <a:r>
              <a:rPr lang="en-US" sz="2400" dirty="0"/>
              <a:t>Grants Board of Trustees discretion to characterize other public amenities as community benefits under the incentive zoning procedure</a:t>
            </a:r>
          </a:p>
          <a:p>
            <a:endParaRPr lang="en-US" dirty="0"/>
          </a:p>
        </p:txBody>
      </p:sp>
      <p:sp>
        <p:nvSpPr>
          <p:cNvPr id="4" name="Slide Number Placeholder 3">
            <a:extLst>
              <a:ext uri="{FF2B5EF4-FFF2-40B4-BE49-F238E27FC236}">
                <a16:creationId xmlns:a16="http://schemas.microsoft.com/office/drawing/2014/main" id="{1E6C4722-02B6-4FB9-8261-32848F6D2420}"/>
              </a:ext>
            </a:extLst>
          </p:cNvPr>
          <p:cNvSpPr>
            <a:spLocks noGrp="1"/>
          </p:cNvSpPr>
          <p:nvPr>
            <p:ph type="sldNum" sz="quarter" idx="12"/>
          </p:nvPr>
        </p:nvSpPr>
        <p:spPr/>
        <p:txBody>
          <a:bodyPr/>
          <a:lstStyle/>
          <a:p>
            <a:fld id="{97CD835E-8BB0-4A85-A24E-F2BDB54982DA}" type="slidenum">
              <a:rPr lang="en-US" smtClean="0"/>
              <a:t>18</a:t>
            </a:fld>
            <a:endParaRPr lang="en-US"/>
          </a:p>
        </p:txBody>
      </p:sp>
    </p:spTree>
    <p:extLst>
      <p:ext uri="{BB962C8B-B14F-4D97-AF65-F5344CB8AC3E}">
        <p14:creationId xmlns:p14="http://schemas.microsoft.com/office/powerpoint/2010/main" val="3845127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1FF-A577-4B59-B47B-A4B5C1E763FD}"/>
              </a:ext>
            </a:extLst>
          </p:cNvPr>
          <p:cNvSpPr>
            <a:spLocks noGrp="1"/>
          </p:cNvSpPr>
          <p:nvPr>
            <p:ph type="title"/>
          </p:nvPr>
        </p:nvSpPr>
        <p:spPr/>
        <p:txBody>
          <a:bodyPr/>
          <a:lstStyle/>
          <a:p>
            <a:r>
              <a:rPr lang="en-US" dirty="0"/>
              <a:t>Proposed Zoning Changes (cont’d)</a:t>
            </a:r>
          </a:p>
        </p:txBody>
      </p:sp>
      <p:sp>
        <p:nvSpPr>
          <p:cNvPr id="3" name="Content Placeholder 2">
            <a:extLst>
              <a:ext uri="{FF2B5EF4-FFF2-40B4-BE49-F238E27FC236}">
                <a16:creationId xmlns:a16="http://schemas.microsoft.com/office/drawing/2014/main" id="{992F57E1-A068-414F-948E-5965FA868F8A}"/>
              </a:ext>
            </a:extLst>
          </p:cNvPr>
          <p:cNvSpPr>
            <a:spLocks noGrp="1"/>
          </p:cNvSpPr>
          <p:nvPr>
            <p:ph idx="1"/>
          </p:nvPr>
        </p:nvSpPr>
        <p:spPr/>
        <p:txBody>
          <a:bodyPr>
            <a:normAutofit lnSpcReduction="10000"/>
          </a:bodyPr>
          <a:lstStyle/>
          <a:p>
            <a:pPr>
              <a:buFont typeface="Wingdings" panose="05000000000000000000" pitchFamily="2" charset="2"/>
              <a:buChar char="q"/>
            </a:pPr>
            <a:r>
              <a:rPr lang="en-US" sz="3200" dirty="0"/>
              <a:t>Limits the height of incentivized structures to 5 stories (52 feet)</a:t>
            </a:r>
          </a:p>
          <a:p>
            <a:pPr lvl="1"/>
            <a:r>
              <a:rPr lang="en-US" sz="2800" dirty="0"/>
              <a:t>30-foot base height followed by a 5-foot minimum first setback above then  3-foot minimum setbacks above</a:t>
            </a:r>
          </a:p>
          <a:p>
            <a:pPr>
              <a:buFont typeface="Wingdings" panose="05000000000000000000" pitchFamily="2" charset="2"/>
              <a:buChar char="q"/>
            </a:pPr>
            <a:r>
              <a:rPr lang="en-US" sz="3200" dirty="0"/>
              <a:t>Allows case-by-case relaxation of parking requirements as an incentive on MNR</a:t>
            </a:r>
          </a:p>
          <a:p>
            <a:pPr>
              <a:buFont typeface="Wingdings" panose="05000000000000000000" pitchFamily="2" charset="2"/>
              <a:buChar char="q"/>
            </a:pPr>
            <a:r>
              <a:rPr lang="en-US" sz="3200" dirty="0"/>
              <a:t>Parking relaxations as an incentive on ESR only when a substantial hardship and minimal adverse impact on parking capacity is shown</a:t>
            </a:r>
          </a:p>
          <a:p>
            <a:endParaRPr lang="en-US" dirty="0"/>
          </a:p>
          <a:p>
            <a:endParaRPr lang="en-US" dirty="0"/>
          </a:p>
        </p:txBody>
      </p:sp>
      <p:sp>
        <p:nvSpPr>
          <p:cNvPr id="4" name="Slide Number Placeholder 3">
            <a:extLst>
              <a:ext uri="{FF2B5EF4-FFF2-40B4-BE49-F238E27FC236}">
                <a16:creationId xmlns:a16="http://schemas.microsoft.com/office/drawing/2014/main" id="{A9C9FC51-F7CB-40B6-A7E3-97A121F345A0}"/>
              </a:ext>
            </a:extLst>
          </p:cNvPr>
          <p:cNvSpPr>
            <a:spLocks noGrp="1"/>
          </p:cNvSpPr>
          <p:nvPr>
            <p:ph type="sldNum" sz="quarter" idx="12"/>
          </p:nvPr>
        </p:nvSpPr>
        <p:spPr/>
        <p:txBody>
          <a:bodyPr/>
          <a:lstStyle/>
          <a:p>
            <a:fld id="{97CD835E-8BB0-4A85-A24E-F2BDB54982DA}" type="slidenum">
              <a:rPr lang="en-US" smtClean="0"/>
              <a:t>19</a:t>
            </a:fld>
            <a:endParaRPr lang="en-US"/>
          </a:p>
        </p:txBody>
      </p:sp>
    </p:spTree>
    <p:extLst>
      <p:ext uri="{BB962C8B-B14F-4D97-AF65-F5344CB8AC3E}">
        <p14:creationId xmlns:p14="http://schemas.microsoft.com/office/powerpoint/2010/main" val="277137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4E51-5550-472A-A57A-3F1ADB9221A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929276A-509B-4461-B4FE-88623E90DFF8}"/>
              </a:ext>
            </a:extLst>
          </p:cNvPr>
          <p:cNvSpPr>
            <a:spLocks noGrp="1"/>
          </p:cNvSpPr>
          <p:nvPr>
            <p:ph idx="1"/>
          </p:nvPr>
        </p:nvSpPr>
        <p:spPr/>
        <p:txBody>
          <a:bodyPr/>
          <a:lstStyle/>
          <a:p>
            <a:endParaRPr lang="en-US" dirty="0"/>
          </a:p>
          <a:p>
            <a:pPr>
              <a:buFont typeface="Wingdings" panose="05000000000000000000" pitchFamily="2" charset="2"/>
              <a:buChar char="q"/>
            </a:pPr>
            <a:r>
              <a:rPr lang="en-US" sz="2800" dirty="0"/>
              <a:t>Middle Neck Road and East Shore Road Corridor Study</a:t>
            </a:r>
          </a:p>
          <a:p>
            <a:pPr>
              <a:buFont typeface="Wingdings" panose="05000000000000000000" pitchFamily="2" charset="2"/>
              <a:buChar char="q"/>
            </a:pPr>
            <a:r>
              <a:rPr lang="en-US" sz="2800" dirty="0"/>
              <a:t>Proposed Changes to Village Zoning Code</a:t>
            </a:r>
          </a:p>
          <a:p>
            <a:pPr>
              <a:buFont typeface="Wingdings" panose="05000000000000000000" pitchFamily="2" charset="2"/>
              <a:buChar char="q"/>
            </a:pPr>
            <a:r>
              <a:rPr lang="en-US" sz="2800" dirty="0"/>
              <a:t>Summary of DGEIS Topics </a:t>
            </a:r>
          </a:p>
        </p:txBody>
      </p:sp>
      <p:sp>
        <p:nvSpPr>
          <p:cNvPr id="4" name="Slide Number Placeholder 3">
            <a:extLst>
              <a:ext uri="{FF2B5EF4-FFF2-40B4-BE49-F238E27FC236}">
                <a16:creationId xmlns:a16="http://schemas.microsoft.com/office/drawing/2014/main" id="{EFE906A1-750A-488F-BB98-FB0A92991AB3}"/>
              </a:ext>
            </a:extLst>
          </p:cNvPr>
          <p:cNvSpPr>
            <a:spLocks noGrp="1"/>
          </p:cNvSpPr>
          <p:nvPr>
            <p:ph type="sldNum" sz="quarter" idx="12"/>
          </p:nvPr>
        </p:nvSpPr>
        <p:spPr/>
        <p:txBody>
          <a:bodyPr/>
          <a:lstStyle/>
          <a:p>
            <a:fld id="{97CD835E-8BB0-4A85-A24E-F2BDB54982DA}" type="slidenum">
              <a:rPr lang="en-US" smtClean="0"/>
              <a:t>2</a:t>
            </a:fld>
            <a:endParaRPr lang="en-US"/>
          </a:p>
        </p:txBody>
      </p:sp>
    </p:spTree>
    <p:extLst>
      <p:ext uri="{BB962C8B-B14F-4D97-AF65-F5344CB8AC3E}">
        <p14:creationId xmlns:p14="http://schemas.microsoft.com/office/powerpoint/2010/main" val="493480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561528-BA0D-421A-B018-265E1921A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7A4C125-7676-4F7C-94FE-4E7F315F0BF4}"/>
              </a:ext>
            </a:extLst>
          </p:cNvPr>
          <p:cNvSpPr/>
          <p:nvPr/>
        </p:nvSpPr>
        <p:spPr>
          <a:xfrm>
            <a:off x="-10937" y="5957025"/>
            <a:ext cx="12213874" cy="904417"/>
          </a:xfrm>
          <a:prstGeom prst="rect">
            <a:avLst/>
          </a:prstGeom>
          <a:solidFill>
            <a:schemeClr val="tx1">
              <a:lumMod val="65000"/>
              <a:lumOff val="35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17" name="TextBox 16">
            <a:extLst>
              <a:ext uri="{FF2B5EF4-FFF2-40B4-BE49-F238E27FC236}">
                <a16:creationId xmlns:a16="http://schemas.microsoft.com/office/drawing/2014/main" id="{AF7270C7-ABDF-4A50-BE00-52E40FBA172D}"/>
              </a:ext>
            </a:extLst>
          </p:cNvPr>
          <p:cNvSpPr txBox="1"/>
          <p:nvPr/>
        </p:nvSpPr>
        <p:spPr>
          <a:xfrm rot="19510883">
            <a:off x="2974919" y="4546650"/>
            <a:ext cx="1648208" cy="307777"/>
          </a:xfrm>
          <a:prstGeom prst="rect">
            <a:avLst/>
          </a:prstGeom>
          <a:noFill/>
        </p:spPr>
        <p:txBody>
          <a:bodyPr wrap="none" rtlCol="0">
            <a:spAutoFit/>
          </a:bodyPr>
          <a:lstStyle/>
          <a:p>
            <a:r>
              <a:rPr lang="en-US" sz="1400" dirty="0">
                <a:solidFill>
                  <a:schemeClr val="bg1"/>
                </a:solidFill>
              </a:rPr>
              <a:t>Middle Neck Road</a:t>
            </a:r>
          </a:p>
        </p:txBody>
      </p:sp>
      <p:sp>
        <p:nvSpPr>
          <p:cNvPr id="18" name="TextBox 17">
            <a:extLst>
              <a:ext uri="{FF2B5EF4-FFF2-40B4-BE49-F238E27FC236}">
                <a16:creationId xmlns:a16="http://schemas.microsoft.com/office/drawing/2014/main" id="{2D72E84B-D820-4FD2-9A84-2FC368C30655}"/>
              </a:ext>
            </a:extLst>
          </p:cNvPr>
          <p:cNvSpPr txBox="1"/>
          <p:nvPr/>
        </p:nvSpPr>
        <p:spPr>
          <a:xfrm rot="19932984">
            <a:off x="7421405" y="1898272"/>
            <a:ext cx="1513107" cy="307777"/>
          </a:xfrm>
          <a:prstGeom prst="rect">
            <a:avLst/>
          </a:prstGeom>
          <a:noFill/>
        </p:spPr>
        <p:txBody>
          <a:bodyPr wrap="none" rtlCol="0">
            <a:spAutoFit/>
          </a:bodyPr>
          <a:lstStyle/>
          <a:p>
            <a:r>
              <a:rPr lang="en-US" sz="1400" dirty="0">
                <a:solidFill>
                  <a:schemeClr val="bg1"/>
                </a:solidFill>
              </a:rPr>
              <a:t>Middle Neck Road</a:t>
            </a:r>
          </a:p>
        </p:txBody>
      </p:sp>
      <p:sp>
        <p:nvSpPr>
          <p:cNvPr id="19" name="TextBox 18">
            <a:extLst>
              <a:ext uri="{FF2B5EF4-FFF2-40B4-BE49-F238E27FC236}">
                <a16:creationId xmlns:a16="http://schemas.microsoft.com/office/drawing/2014/main" id="{8463CAEA-F094-4862-B90F-590B177E7556}"/>
              </a:ext>
            </a:extLst>
          </p:cNvPr>
          <p:cNvSpPr txBox="1"/>
          <p:nvPr/>
        </p:nvSpPr>
        <p:spPr>
          <a:xfrm rot="2083642">
            <a:off x="5198202" y="4572194"/>
            <a:ext cx="1527982" cy="307777"/>
          </a:xfrm>
          <a:prstGeom prst="rect">
            <a:avLst/>
          </a:prstGeom>
          <a:noFill/>
        </p:spPr>
        <p:txBody>
          <a:bodyPr wrap="none" rtlCol="0">
            <a:spAutoFit/>
          </a:bodyPr>
          <a:lstStyle/>
          <a:p>
            <a:r>
              <a:rPr lang="en-US" sz="1400" dirty="0">
                <a:solidFill>
                  <a:schemeClr val="bg1"/>
                </a:solidFill>
              </a:rPr>
              <a:t>Steamboat Road</a:t>
            </a:r>
          </a:p>
        </p:txBody>
      </p:sp>
      <p:sp>
        <p:nvSpPr>
          <p:cNvPr id="21" name="TextBox 20">
            <a:extLst>
              <a:ext uri="{FF2B5EF4-FFF2-40B4-BE49-F238E27FC236}">
                <a16:creationId xmlns:a16="http://schemas.microsoft.com/office/drawing/2014/main" id="{0239CDC8-8274-40F3-9B0A-BDB2A78E3D6A}"/>
              </a:ext>
            </a:extLst>
          </p:cNvPr>
          <p:cNvSpPr txBox="1"/>
          <p:nvPr/>
        </p:nvSpPr>
        <p:spPr>
          <a:xfrm rot="1794588">
            <a:off x="3785605" y="3205425"/>
            <a:ext cx="1199367" cy="307777"/>
          </a:xfrm>
          <a:prstGeom prst="rect">
            <a:avLst/>
          </a:prstGeom>
          <a:noFill/>
        </p:spPr>
        <p:txBody>
          <a:bodyPr wrap="none" rtlCol="0">
            <a:spAutoFit/>
          </a:bodyPr>
          <a:lstStyle/>
          <a:p>
            <a:r>
              <a:rPr lang="en-US" sz="1400" dirty="0" err="1">
                <a:solidFill>
                  <a:schemeClr val="bg1"/>
                </a:solidFill>
              </a:rPr>
              <a:t>Gutheil</a:t>
            </a:r>
            <a:r>
              <a:rPr lang="en-US" sz="1400" dirty="0">
                <a:solidFill>
                  <a:schemeClr val="bg1"/>
                </a:solidFill>
              </a:rPr>
              <a:t> Lane</a:t>
            </a:r>
          </a:p>
        </p:txBody>
      </p:sp>
      <p:sp>
        <p:nvSpPr>
          <p:cNvPr id="8" name="Text Placeholder 7"/>
          <p:cNvSpPr>
            <a:spLocks noGrp="1"/>
          </p:cNvSpPr>
          <p:nvPr>
            <p:ph type="body" sz="quarter" idx="11"/>
          </p:nvPr>
        </p:nvSpPr>
        <p:spPr/>
        <p:txBody>
          <a:bodyPr>
            <a:normAutofit fontScale="85000" lnSpcReduction="10000"/>
          </a:bodyPr>
          <a:lstStyle/>
          <a:p>
            <a:r>
              <a:rPr lang="en-US" dirty="0"/>
              <a:t>Existing Conditions-Middle Neck Road</a:t>
            </a:r>
          </a:p>
        </p:txBody>
      </p:sp>
      <p:sp>
        <p:nvSpPr>
          <p:cNvPr id="9" name="Text Placeholder 8"/>
          <p:cNvSpPr>
            <a:spLocks noGrp="1"/>
          </p:cNvSpPr>
          <p:nvPr>
            <p:ph type="body" sz="quarter" idx="12"/>
          </p:nvPr>
        </p:nvSpPr>
        <p:spPr/>
        <p:txBody>
          <a:bodyPr>
            <a:normAutofit fontScale="92500" lnSpcReduction="20000"/>
          </a:bodyPr>
          <a:lstStyle/>
          <a:p>
            <a:r>
              <a:rPr lang="en-US" dirty="0"/>
              <a:t>Village of Great Neck, New York</a:t>
            </a:r>
          </a:p>
        </p:txBody>
      </p:sp>
      <p:sp>
        <p:nvSpPr>
          <p:cNvPr id="24" name="TextBox 23">
            <a:extLst>
              <a:ext uri="{FF2B5EF4-FFF2-40B4-BE49-F238E27FC236}">
                <a16:creationId xmlns:a16="http://schemas.microsoft.com/office/drawing/2014/main" id="{47922F05-5F75-4031-8940-B4FC39CA97A1}"/>
              </a:ext>
            </a:extLst>
          </p:cNvPr>
          <p:cNvSpPr txBox="1"/>
          <p:nvPr/>
        </p:nvSpPr>
        <p:spPr>
          <a:xfrm rot="1905101">
            <a:off x="7924659" y="155576"/>
            <a:ext cx="1071127" cy="307777"/>
          </a:xfrm>
          <a:prstGeom prst="rect">
            <a:avLst/>
          </a:prstGeom>
          <a:noFill/>
        </p:spPr>
        <p:txBody>
          <a:bodyPr wrap="none" rtlCol="0">
            <a:spAutoFit/>
          </a:bodyPr>
          <a:lstStyle/>
          <a:p>
            <a:r>
              <a:rPr lang="en-US" sz="1400" dirty="0">
                <a:solidFill>
                  <a:schemeClr val="bg1"/>
                </a:solidFill>
              </a:rPr>
              <a:t>Hicks Lane</a:t>
            </a:r>
          </a:p>
        </p:txBody>
      </p:sp>
      <p:sp>
        <p:nvSpPr>
          <p:cNvPr id="20" name="TextBox 19">
            <a:extLst>
              <a:ext uri="{FF2B5EF4-FFF2-40B4-BE49-F238E27FC236}">
                <a16:creationId xmlns:a16="http://schemas.microsoft.com/office/drawing/2014/main" id="{57096F59-770B-43D6-B9EB-0D8FF68BC826}"/>
              </a:ext>
            </a:extLst>
          </p:cNvPr>
          <p:cNvSpPr txBox="1"/>
          <p:nvPr/>
        </p:nvSpPr>
        <p:spPr>
          <a:xfrm rot="2273689">
            <a:off x="10278615" y="2387075"/>
            <a:ext cx="1604606" cy="307777"/>
          </a:xfrm>
          <a:prstGeom prst="rect">
            <a:avLst/>
          </a:prstGeom>
          <a:noFill/>
        </p:spPr>
        <p:txBody>
          <a:bodyPr wrap="none" rtlCol="0">
            <a:spAutoFit/>
          </a:bodyPr>
          <a:lstStyle/>
          <a:p>
            <a:r>
              <a:rPr lang="en-US" sz="1400" dirty="0" err="1">
                <a:solidFill>
                  <a:schemeClr val="bg1"/>
                </a:solidFill>
              </a:rPr>
              <a:t>Arrandale</a:t>
            </a:r>
            <a:r>
              <a:rPr lang="en-US" sz="1400" dirty="0">
                <a:solidFill>
                  <a:schemeClr val="bg1"/>
                </a:solidFill>
              </a:rPr>
              <a:t> Avenue</a:t>
            </a:r>
          </a:p>
        </p:txBody>
      </p:sp>
      <p:pic>
        <p:nvPicPr>
          <p:cNvPr id="4" name="Picture 3">
            <a:extLst>
              <a:ext uri="{FF2B5EF4-FFF2-40B4-BE49-F238E27FC236}">
                <a16:creationId xmlns:a16="http://schemas.microsoft.com/office/drawing/2014/main" id="{0DF29093-1F58-4BE4-9F33-D07BBFABB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4227" y="6231222"/>
            <a:ext cx="911354" cy="475489"/>
          </a:xfrm>
          <a:prstGeom prst="rect">
            <a:avLst/>
          </a:prstGeom>
        </p:spPr>
      </p:pic>
    </p:spTree>
    <p:extLst>
      <p:ext uri="{BB962C8B-B14F-4D97-AF65-F5344CB8AC3E}">
        <p14:creationId xmlns:p14="http://schemas.microsoft.com/office/powerpoint/2010/main" val="36631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561528-BA0D-421A-B018-265E1921A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D7D29F88-76B6-4EA1-BEB2-70458981802F}"/>
              </a:ext>
            </a:extLst>
          </p:cNvPr>
          <p:cNvSpPr/>
          <p:nvPr/>
        </p:nvSpPr>
        <p:spPr>
          <a:xfrm>
            <a:off x="-10937" y="5957025"/>
            <a:ext cx="12213874" cy="904417"/>
          </a:xfrm>
          <a:prstGeom prst="rect">
            <a:avLst/>
          </a:prstGeom>
          <a:solidFill>
            <a:schemeClr val="tx1">
              <a:lumMod val="65000"/>
              <a:lumOff val="35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 name="TextBox 16">
            <a:extLst>
              <a:ext uri="{FF2B5EF4-FFF2-40B4-BE49-F238E27FC236}">
                <a16:creationId xmlns:a16="http://schemas.microsoft.com/office/drawing/2014/main" id="{AF7270C7-ABDF-4A50-BE00-52E40FBA172D}"/>
              </a:ext>
            </a:extLst>
          </p:cNvPr>
          <p:cNvSpPr txBox="1"/>
          <p:nvPr/>
        </p:nvSpPr>
        <p:spPr>
          <a:xfrm rot="19510883">
            <a:off x="2974919" y="4546650"/>
            <a:ext cx="1648208" cy="307777"/>
          </a:xfrm>
          <a:prstGeom prst="rect">
            <a:avLst/>
          </a:prstGeom>
          <a:noFill/>
        </p:spPr>
        <p:txBody>
          <a:bodyPr wrap="none" rtlCol="0">
            <a:spAutoFit/>
          </a:bodyPr>
          <a:lstStyle/>
          <a:p>
            <a:r>
              <a:rPr lang="en-US" sz="1400" dirty="0">
                <a:solidFill>
                  <a:schemeClr val="bg1"/>
                </a:solidFill>
              </a:rPr>
              <a:t>Middle Neck Road</a:t>
            </a:r>
          </a:p>
        </p:txBody>
      </p:sp>
      <p:sp>
        <p:nvSpPr>
          <p:cNvPr id="18" name="TextBox 17">
            <a:extLst>
              <a:ext uri="{FF2B5EF4-FFF2-40B4-BE49-F238E27FC236}">
                <a16:creationId xmlns:a16="http://schemas.microsoft.com/office/drawing/2014/main" id="{2D72E84B-D820-4FD2-9A84-2FC368C30655}"/>
              </a:ext>
            </a:extLst>
          </p:cNvPr>
          <p:cNvSpPr txBox="1"/>
          <p:nvPr/>
        </p:nvSpPr>
        <p:spPr>
          <a:xfrm rot="19932984">
            <a:off x="7421405" y="1898272"/>
            <a:ext cx="1513107" cy="307777"/>
          </a:xfrm>
          <a:prstGeom prst="rect">
            <a:avLst/>
          </a:prstGeom>
          <a:noFill/>
        </p:spPr>
        <p:txBody>
          <a:bodyPr wrap="none" rtlCol="0">
            <a:spAutoFit/>
          </a:bodyPr>
          <a:lstStyle/>
          <a:p>
            <a:r>
              <a:rPr lang="en-US" sz="1400" dirty="0">
                <a:solidFill>
                  <a:schemeClr val="bg1"/>
                </a:solidFill>
              </a:rPr>
              <a:t>Middle Neck Road</a:t>
            </a:r>
          </a:p>
        </p:txBody>
      </p:sp>
      <p:sp>
        <p:nvSpPr>
          <p:cNvPr id="19" name="TextBox 18">
            <a:extLst>
              <a:ext uri="{FF2B5EF4-FFF2-40B4-BE49-F238E27FC236}">
                <a16:creationId xmlns:a16="http://schemas.microsoft.com/office/drawing/2014/main" id="{8463CAEA-F094-4862-B90F-590B177E7556}"/>
              </a:ext>
            </a:extLst>
          </p:cNvPr>
          <p:cNvSpPr txBox="1"/>
          <p:nvPr/>
        </p:nvSpPr>
        <p:spPr>
          <a:xfrm rot="2083642">
            <a:off x="5198202" y="4572194"/>
            <a:ext cx="1527982" cy="307777"/>
          </a:xfrm>
          <a:prstGeom prst="rect">
            <a:avLst/>
          </a:prstGeom>
          <a:noFill/>
        </p:spPr>
        <p:txBody>
          <a:bodyPr wrap="none" rtlCol="0">
            <a:spAutoFit/>
          </a:bodyPr>
          <a:lstStyle/>
          <a:p>
            <a:r>
              <a:rPr lang="en-US" sz="1400" dirty="0">
                <a:solidFill>
                  <a:schemeClr val="bg1"/>
                </a:solidFill>
              </a:rPr>
              <a:t>Steamboat Road</a:t>
            </a:r>
          </a:p>
        </p:txBody>
      </p:sp>
      <p:sp>
        <p:nvSpPr>
          <p:cNvPr id="21" name="TextBox 20">
            <a:extLst>
              <a:ext uri="{FF2B5EF4-FFF2-40B4-BE49-F238E27FC236}">
                <a16:creationId xmlns:a16="http://schemas.microsoft.com/office/drawing/2014/main" id="{0239CDC8-8274-40F3-9B0A-BDB2A78E3D6A}"/>
              </a:ext>
            </a:extLst>
          </p:cNvPr>
          <p:cNvSpPr txBox="1"/>
          <p:nvPr/>
        </p:nvSpPr>
        <p:spPr>
          <a:xfrm rot="1794588">
            <a:off x="3785605" y="3205425"/>
            <a:ext cx="1199367" cy="307777"/>
          </a:xfrm>
          <a:prstGeom prst="rect">
            <a:avLst/>
          </a:prstGeom>
          <a:noFill/>
        </p:spPr>
        <p:txBody>
          <a:bodyPr wrap="none" rtlCol="0">
            <a:spAutoFit/>
          </a:bodyPr>
          <a:lstStyle/>
          <a:p>
            <a:r>
              <a:rPr lang="en-US" sz="1400" dirty="0" err="1">
                <a:solidFill>
                  <a:schemeClr val="bg1"/>
                </a:solidFill>
              </a:rPr>
              <a:t>Gutheil</a:t>
            </a:r>
            <a:r>
              <a:rPr lang="en-US" sz="1400" dirty="0">
                <a:solidFill>
                  <a:schemeClr val="bg1"/>
                </a:solidFill>
              </a:rPr>
              <a:t> Lane</a:t>
            </a:r>
          </a:p>
        </p:txBody>
      </p:sp>
      <p:sp>
        <p:nvSpPr>
          <p:cNvPr id="8" name="Text Placeholder 7"/>
          <p:cNvSpPr>
            <a:spLocks noGrp="1"/>
          </p:cNvSpPr>
          <p:nvPr>
            <p:ph type="body" sz="quarter" idx="11"/>
          </p:nvPr>
        </p:nvSpPr>
        <p:spPr/>
        <p:txBody>
          <a:bodyPr>
            <a:normAutofit fontScale="85000" lnSpcReduction="10000"/>
          </a:bodyPr>
          <a:lstStyle/>
          <a:p>
            <a:r>
              <a:rPr lang="en-US" dirty="0"/>
              <a:t>Theoretical Development under Proposed Zoning-Middle Neck Road</a:t>
            </a:r>
          </a:p>
        </p:txBody>
      </p:sp>
      <p:sp>
        <p:nvSpPr>
          <p:cNvPr id="9" name="Text Placeholder 8"/>
          <p:cNvSpPr>
            <a:spLocks noGrp="1"/>
          </p:cNvSpPr>
          <p:nvPr>
            <p:ph type="body" sz="quarter" idx="12"/>
          </p:nvPr>
        </p:nvSpPr>
        <p:spPr/>
        <p:txBody>
          <a:bodyPr>
            <a:normAutofit fontScale="92500" lnSpcReduction="20000"/>
          </a:bodyPr>
          <a:lstStyle/>
          <a:p>
            <a:r>
              <a:rPr lang="en-US" dirty="0"/>
              <a:t>Village of Great Neck, New York</a:t>
            </a:r>
          </a:p>
        </p:txBody>
      </p:sp>
      <p:sp>
        <p:nvSpPr>
          <p:cNvPr id="24" name="TextBox 23">
            <a:extLst>
              <a:ext uri="{FF2B5EF4-FFF2-40B4-BE49-F238E27FC236}">
                <a16:creationId xmlns:a16="http://schemas.microsoft.com/office/drawing/2014/main" id="{47922F05-5F75-4031-8940-B4FC39CA97A1}"/>
              </a:ext>
            </a:extLst>
          </p:cNvPr>
          <p:cNvSpPr txBox="1"/>
          <p:nvPr/>
        </p:nvSpPr>
        <p:spPr>
          <a:xfrm rot="1905101">
            <a:off x="7924659" y="155576"/>
            <a:ext cx="1071127" cy="307777"/>
          </a:xfrm>
          <a:prstGeom prst="rect">
            <a:avLst/>
          </a:prstGeom>
          <a:noFill/>
        </p:spPr>
        <p:txBody>
          <a:bodyPr wrap="none" rtlCol="0">
            <a:spAutoFit/>
          </a:bodyPr>
          <a:lstStyle/>
          <a:p>
            <a:r>
              <a:rPr lang="en-US" sz="1400" dirty="0">
                <a:solidFill>
                  <a:schemeClr val="bg1"/>
                </a:solidFill>
              </a:rPr>
              <a:t>Hicks Lane</a:t>
            </a:r>
          </a:p>
        </p:txBody>
      </p:sp>
      <p:sp>
        <p:nvSpPr>
          <p:cNvPr id="20" name="TextBox 19">
            <a:extLst>
              <a:ext uri="{FF2B5EF4-FFF2-40B4-BE49-F238E27FC236}">
                <a16:creationId xmlns:a16="http://schemas.microsoft.com/office/drawing/2014/main" id="{57096F59-770B-43D6-B9EB-0D8FF68BC826}"/>
              </a:ext>
            </a:extLst>
          </p:cNvPr>
          <p:cNvSpPr txBox="1"/>
          <p:nvPr/>
        </p:nvSpPr>
        <p:spPr>
          <a:xfrm rot="2273689">
            <a:off x="10278615" y="2387075"/>
            <a:ext cx="1604606" cy="307777"/>
          </a:xfrm>
          <a:prstGeom prst="rect">
            <a:avLst/>
          </a:prstGeom>
          <a:noFill/>
        </p:spPr>
        <p:txBody>
          <a:bodyPr wrap="none" rtlCol="0">
            <a:spAutoFit/>
          </a:bodyPr>
          <a:lstStyle/>
          <a:p>
            <a:r>
              <a:rPr lang="en-US" sz="1400" dirty="0" err="1">
                <a:solidFill>
                  <a:schemeClr val="bg1"/>
                </a:solidFill>
              </a:rPr>
              <a:t>Arrandale</a:t>
            </a:r>
            <a:r>
              <a:rPr lang="en-US" sz="1400" dirty="0">
                <a:solidFill>
                  <a:schemeClr val="bg1"/>
                </a:solidFill>
              </a:rPr>
              <a:t> Avenue</a:t>
            </a:r>
          </a:p>
        </p:txBody>
      </p:sp>
      <p:pic>
        <p:nvPicPr>
          <p:cNvPr id="13" name="Picture 12">
            <a:extLst>
              <a:ext uri="{FF2B5EF4-FFF2-40B4-BE49-F238E27FC236}">
                <a16:creationId xmlns:a16="http://schemas.microsoft.com/office/drawing/2014/main" id="{539B5524-72CA-4408-966B-8B58870E9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4227" y="6231222"/>
            <a:ext cx="911354" cy="475489"/>
          </a:xfrm>
          <a:prstGeom prst="rect">
            <a:avLst/>
          </a:prstGeom>
        </p:spPr>
      </p:pic>
    </p:spTree>
    <p:extLst>
      <p:ext uri="{BB962C8B-B14F-4D97-AF65-F5344CB8AC3E}">
        <p14:creationId xmlns:p14="http://schemas.microsoft.com/office/powerpoint/2010/main" val="3575717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E29A-561F-43DE-9D9E-2975A382DECB}"/>
              </a:ext>
            </a:extLst>
          </p:cNvPr>
          <p:cNvSpPr>
            <a:spLocks noGrp="1"/>
          </p:cNvSpPr>
          <p:nvPr>
            <p:ph type="ctrTitle"/>
          </p:nvPr>
        </p:nvSpPr>
        <p:spPr/>
        <p:txBody>
          <a:bodyPr/>
          <a:lstStyle/>
          <a:p>
            <a:r>
              <a:rPr lang="en-US" dirty="0"/>
              <a:t>Draft Generic Environmental Impact Statement</a:t>
            </a:r>
          </a:p>
        </p:txBody>
      </p:sp>
      <p:sp>
        <p:nvSpPr>
          <p:cNvPr id="3" name="Slide Number Placeholder 2">
            <a:extLst>
              <a:ext uri="{FF2B5EF4-FFF2-40B4-BE49-F238E27FC236}">
                <a16:creationId xmlns:a16="http://schemas.microsoft.com/office/drawing/2014/main" id="{A8AEE41B-8B33-4A48-A77C-FF33C9F6C111}"/>
              </a:ext>
            </a:extLst>
          </p:cNvPr>
          <p:cNvSpPr>
            <a:spLocks noGrp="1"/>
          </p:cNvSpPr>
          <p:nvPr>
            <p:ph type="sldNum" sz="quarter" idx="12"/>
          </p:nvPr>
        </p:nvSpPr>
        <p:spPr/>
        <p:txBody>
          <a:bodyPr/>
          <a:lstStyle/>
          <a:p>
            <a:fld id="{97CD835E-8BB0-4A85-A24E-F2BDB54982DA}" type="slidenum">
              <a:rPr lang="en-US" smtClean="0"/>
              <a:t>22</a:t>
            </a:fld>
            <a:endParaRPr lang="en-US"/>
          </a:p>
        </p:txBody>
      </p:sp>
    </p:spTree>
    <p:extLst>
      <p:ext uri="{BB962C8B-B14F-4D97-AF65-F5344CB8AC3E}">
        <p14:creationId xmlns:p14="http://schemas.microsoft.com/office/powerpoint/2010/main" val="158648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2DA0-8474-4F82-B2A8-13D99BA5BB80}"/>
              </a:ext>
            </a:extLst>
          </p:cNvPr>
          <p:cNvSpPr>
            <a:spLocks noGrp="1"/>
          </p:cNvSpPr>
          <p:nvPr>
            <p:ph type="title"/>
          </p:nvPr>
        </p:nvSpPr>
        <p:spPr/>
        <p:txBody>
          <a:bodyPr>
            <a:noAutofit/>
          </a:bodyPr>
          <a:lstStyle/>
          <a:p>
            <a:r>
              <a:rPr lang="en-US" sz="3600" dirty="0"/>
              <a:t>Environmental Topics Reviewed in Accordance with the New York State Environmental Quality Review Act (SEQRA)</a:t>
            </a:r>
          </a:p>
        </p:txBody>
      </p:sp>
      <p:sp>
        <p:nvSpPr>
          <p:cNvPr id="3" name="Content Placeholder 2">
            <a:extLst>
              <a:ext uri="{FF2B5EF4-FFF2-40B4-BE49-F238E27FC236}">
                <a16:creationId xmlns:a16="http://schemas.microsoft.com/office/drawing/2014/main" id="{30D01E3C-CD90-4007-BC3C-0E29ACC5B347}"/>
              </a:ext>
            </a:extLst>
          </p:cNvPr>
          <p:cNvSpPr>
            <a:spLocks noGrp="1"/>
          </p:cNvSpPr>
          <p:nvPr>
            <p:ph sz="half" idx="1"/>
          </p:nvPr>
        </p:nvSpPr>
        <p:spPr/>
        <p:txBody>
          <a:bodyPr>
            <a:normAutofit/>
          </a:bodyPr>
          <a:lstStyle/>
          <a:p>
            <a:pPr>
              <a:buFont typeface="Courier New" panose="02070309020205020404" pitchFamily="49" charset="0"/>
              <a:buChar char="o"/>
            </a:pPr>
            <a:r>
              <a:rPr lang="en-US" dirty="0"/>
              <a:t>Soils and Topography</a:t>
            </a:r>
          </a:p>
          <a:p>
            <a:pPr>
              <a:buFont typeface="Courier New" panose="02070309020205020404" pitchFamily="49" charset="0"/>
              <a:buChar char="o"/>
            </a:pPr>
            <a:r>
              <a:rPr lang="en-US" dirty="0"/>
              <a:t>Water Resources</a:t>
            </a:r>
          </a:p>
          <a:p>
            <a:pPr>
              <a:buFont typeface="Courier New" panose="02070309020205020404" pitchFamily="49" charset="0"/>
              <a:buChar char="o"/>
            </a:pPr>
            <a:r>
              <a:rPr lang="en-US" dirty="0"/>
              <a:t>Ecology</a:t>
            </a:r>
          </a:p>
          <a:p>
            <a:pPr>
              <a:buFont typeface="Courier New" panose="02070309020205020404" pitchFamily="49" charset="0"/>
              <a:buChar char="o"/>
            </a:pPr>
            <a:r>
              <a:rPr lang="en-US" dirty="0"/>
              <a:t>Land Use and Zoning</a:t>
            </a:r>
          </a:p>
          <a:p>
            <a:pPr>
              <a:buFont typeface="Courier New" panose="02070309020205020404" pitchFamily="49" charset="0"/>
              <a:buChar char="o"/>
            </a:pPr>
            <a:r>
              <a:rPr lang="en-US" dirty="0"/>
              <a:t>Traffic and Parking</a:t>
            </a:r>
          </a:p>
          <a:p>
            <a:pPr>
              <a:buFont typeface="Courier New" panose="02070309020205020404" pitchFamily="49" charset="0"/>
              <a:buChar char="o"/>
            </a:pPr>
            <a:r>
              <a:rPr lang="en-US" dirty="0"/>
              <a:t>Air Quality</a:t>
            </a:r>
          </a:p>
          <a:p>
            <a:endParaRPr lang="en-US" sz="1100" dirty="0"/>
          </a:p>
          <a:p>
            <a:endParaRPr lang="en-US" dirty="0"/>
          </a:p>
        </p:txBody>
      </p:sp>
      <p:sp>
        <p:nvSpPr>
          <p:cNvPr id="4" name="Content Placeholder 3">
            <a:extLst>
              <a:ext uri="{FF2B5EF4-FFF2-40B4-BE49-F238E27FC236}">
                <a16:creationId xmlns:a16="http://schemas.microsoft.com/office/drawing/2014/main" id="{E21DCF3E-D7DD-491E-9D3C-58B8D689DE8B}"/>
              </a:ext>
            </a:extLst>
          </p:cNvPr>
          <p:cNvSpPr>
            <a:spLocks noGrp="1"/>
          </p:cNvSpPr>
          <p:nvPr>
            <p:ph sz="half" idx="2"/>
          </p:nvPr>
        </p:nvSpPr>
        <p:spPr/>
        <p:txBody>
          <a:bodyPr/>
          <a:lstStyle/>
          <a:p>
            <a:pPr>
              <a:buFont typeface="Courier New" panose="02070309020205020404" pitchFamily="49" charset="0"/>
              <a:buChar char="o"/>
            </a:pPr>
            <a:r>
              <a:rPr lang="en-US" dirty="0"/>
              <a:t>Noise</a:t>
            </a:r>
          </a:p>
          <a:p>
            <a:pPr>
              <a:buFont typeface="Courier New" panose="02070309020205020404" pitchFamily="49" charset="0"/>
              <a:buChar char="o"/>
            </a:pPr>
            <a:r>
              <a:rPr lang="en-US" dirty="0"/>
              <a:t>Socioeconomics</a:t>
            </a:r>
          </a:p>
          <a:p>
            <a:pPr>
              <a:buFont typeface="Courier New" panose="02070309020205020404" pitchFamily="49" charset="0"/>
              <a:buChar char="o"/>
            </a:pPr>
            <a:r>
              <a:rPr lang="en-US" dirty="0"/>
              <a:t>Community Facilities and Services</a:t>
            </a:r>
          </a:p>
          <a:p>
            <a:pPr>
              <a:buFont typeface="Courier New" panose="02070309020205020404" pitchFamily="49" charset="0"/>
              <a:buChar char="o"/>
            </a:pPr>
            <a:r>
              <a:rPr lang="en-US" dirty="0"/>
              <a:t>Aesthetics</a:t>
            </a:r>
          </a:p>
          <a:p>
            <a:pPr>
              <a:buFont typeface="Courier New" panose="02070309020205020404" pitchFamily="49" charset="0"/>
              <a:buChar char="o"/>
            </a:pPr>
            <a:r>
              <a:rPr lang="en-US" dirty="0"/>
              <a:t>Cultural Resources</a:t>
            </a:r>
          </a:p>
          <a:p>
            <a:pPr>
              <a:buFont typeface="Courier New" panose="02070309020205020404" pitchFamily="49" charset="0"/>
              <a:buChar char="o"/>
            </a:pPr>
            <a:r>
              <a:rPr lang="en-US" dirty="0"/>
              <a:t>Cumulative</a:t>
            </a:r>
          </a:p>
          <a:p>
            <a:endParaRPr lang="en-US" dirty="0"/>
          </a:p>
        </p:txBody>
      </p:sp>
      <p:sp>
        <p:nvSpPr>
          <p:cNvPr id="5" name="Slide Number Placeholder 4">
            <a:extLst>
              <a:ext uri="{FF2B5EF4-FFF2-40B4-BE49-F238E27FC236}">
                <a16:creationId xmlns:a16="http://schemas.microsoft.com/office/drawing/2014/main" id="{58A6A4A1-DFBD-495B-A40B-3AC56123EB84}"/>
              </a:ext>
            </a:extLst>
          </p:cNvPr>
          <p:cNvSpPr>
            <a:spLocks noGrp="1"/>
          </p:cNvSpPr>
          <p:nvPr>
            <p:ph type="sldNum" sz="quarter" idx="12"/>
          </p:nvPr>
        </p:nvSpPr>
        <p:spPr/>
        <p:txBody>
          <a:bodyPr/>
          <a:lstStyle/>
          <a:p>
            <a:fld id="{97CD835E-8BB0-4A85-A24E-F2BDB54982DA}" type="slidenum">
              <a:rPr lang="en-US" smtClean="0"/>
              <a:t>23</a:t>
            </a:fld>
            <a:endParaRPr lang="en-US"/>
          </a:p>
        </p:txBody>
      </p:sp>
    </p:spTree>
    <p:extLst>
      <p:ext uri="{BB962C8B-B14F-4D97-AF65-F5344CB8AC3E}">
        <p14:creationId xmlns:p14="http://schemas.microsoft.com/office/powerpoint/2010/main" val="1063391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E69B-E437-46A8-9EE8-6069DDEAAF7E}"/>
              </a:ext>
            </a:extLst>
          </p:cNvPr>
          <p:cNvSpPr>
            <a:spLocks noGrp="1"/>
          </p:cNvSpPr>
          <p:nvPr>
            <p:ph type="title"/>
          </p:nvPr>
        </p:nvSpPr>
        <p:spPr/>
        <p:txBody>
          <a:bodyPr>
            <a:noAutofit/>
          </a:bodyPr>
          <a:lstStyle/>
          <a:p>
            <a:r>
              <a:rPr lang="en-US" sz="3600" dirty="0"/>
              <a:t>Conditions and Criteria Under Which Future Actions will be Undertaken or Approved  including Requirements for Subsequent SEQRA Compliance</a:t>
            </a:r>
          </a:p>
        </p:txBody>
      </p:sp>
      <p:sp>
        <p:nvSpPr>
          <p:cNvPr id="3" name="Content Placeholder 2">
            <a:extLst>
              <a:ext uri="{FF2B5EF4-FFF2-40B4-BE49-F238E27FC236}">
                <a16:creationId xmlns:a16="http://schemas.microsoft.com/office/drawing/2014/main" id="{EF5C49B1-303D-4813-9449-B5B8F68D5BEE}"/>
              </a:ext>
            </a:extLst>
          </p:cNvPr>
          <p:cNvSpPr>
            <a:spLocks noGrp="1"/>
          </p:cNvSpPr>
          <p:nvPr>
            <p:ph idx="1"/>
          </p:nvPr>
        </p:nvSpPr>
        <p:spPr/>
        <p:txBody>
          <a:bodyPr/>
          <a:lstStyle/>
          <a:p>
            <a:pPr>
              <a:buFont typeface="Wingdings" panose="05000000000000000000" pitchFamily="2" charset="2"/>
              <a:buChar char="q"/>
            </a:pPr>
            <a:r>
              <a:rPr lang="en-US" sz="2400" dirty="0"/>
              <a:t> The proposed action does not entail specific development, but instead may facilitate or encourage development. </a:t>
            </a:r>
          </a:p>
          <a:p>
            <a:pPr>
              <a:buFont typeface="Wingdings" panose="05000000000000000000" pitchFamily="2" charset="2"/>
              <a:buChar char="q"/>
            </a:pPr>
            <a:r>
              <a:rPr lang="en-US" sz="2400" dirty="0"/>
              <a:t> In order for the decision-making process to appropriately account for uncertainties related to the potential impacts of future actions, the SEQRA regulations, set forth provisions for the establishment of conditions and criteria governing such future actions. </a:t>
            </a:r>
          </a:p>
          <a:p>
            <a:pPr>
              <a:buFont typeface="Wingdings" panose="05000000000000000000" pitchFamily="2" charset="2"/>
              <a:buChar char="q"/>
            </a:pPr>
            <a:r>
              <a:rPr lang="en-US" sz="2400" dirty="0"/>
              <a:t>In the event that any of the conditions proposed are to be exceeded by future development, additional SEQRA compliance would be necessary.</a:t>
            </a:r>
          </a:p>
          <a:p>
            <a:pPr>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FDB1CA1C-9738-473F-AB4F-3F90703C08EC}"/>
              </a:ext>
            </a:extLst>
          </p:cNvPr>
          <p:cNvSpPr>
            <a:spLocks noGrp="1"/>
          </p:cNvSpPr>
          <p:nvPr>
            <p:ph type="sldNum" sz="quarter" idx="12"/>
          </p:nvPr>
        </p:nvSpPr>
        <p:spPr/>
        <p:txBody>
          <a:bodyPr/>
          <a:lstStyle/>
          <a:p>
            <a:fld id="{97CD835E-8BB0-4A85-A24E-F2BDB54982DA}" type="slidenum">
              <a:rPr lang="en-US" smtClean="0"/>
              <a:t>24</a:t>
            </a:fld>
            <a:endParaRPr lang="en-US"/>
          </a:p>
        </p:txBody>
      </p:sp>
    </p:spTree>
    <p:extLst>
      <p:ext uri="{BB962C8B-B14F-4D97-AF65-F5344CB8AC3E}">
        <p14:creationId xmlns:p14="http://schemas.microsoft.com/office/powerpoint/2010/main" val="3018406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D707-FFA8-495A-B16C-F922A46CD448}"/>
              </a:ext>
            </a:extLst>
          </p:cNvPr>
          <p:cNvSpPr>
            <a:spLocks noGrp="1"/>
          </p:cNvSpPr>
          <p:nvPr>
            <p:ph type="title"/>
          </p:nvPr>
        </p:nvSpPr>
        <p:spPr/>
        <p:txBody>
          <a:bodyPr/>
          <a:lstStyle/>
          <a:p>
            <a:r>
              <a:rPr lang="en-US" dirty="0"/>
              <a:t>Build-Out Comparison</a:t>
            </a:r>
            <a:br>
              <a:rPr lang="en-US" dirty="0"/>
            </a:br>
            <a:r>
              <a:rPr lang="en-US" dirty="0"/>
              <a:t>(Middle Neck Road)</a:t>
            </a:r>
          </a:p>
        </p:txBody>
      </p:sp>
      <p:graphicFrame>
        <p:nvGraphicFramePr>
          <p:cNvPr id="4" name="Content Placeholder 3">
            <a:extLst>
              <a:ext uri="{FF2B5EF4-FFF2-40B4-BE49-F238E27FC236}">
                <a16:creationId xmlns:a16="http://schemas.microsoft.com/office/drawing/2014/main" id="{8F3EC855-A48B-490F-99D0-B1B41D4BC538}"/>
              </a:ext>
            </a:extLst>
          </p:cNvPr>
          <p:cNvGraphicFramePr>
            <a:graphicFrameLocks noGrp="1"/>
          </p:cNvGraphicFramePr>
          <p:nvPr>
            <p:ph idx="1"/>
            <p:extLst>
              <p:ext uri="{D42A27DB-BD31-4B8C-83A1-F6EECF244321}">
                <p14:modId xmlns:p14="http://schemas.microsoft.com/office/powerpoint/2010/main" val="1091625261"/>
              </p:ext>
            </p:extLst>
          </p:nvPr>
        </p:nvGraphicFramePr>
        <p:xfrm>
          <a:off x="1096963" y="1846263"/>
          <a:ext cx="10058400" cy="43129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965000764"/>
                    </a:ext>
                  </a:extLst>
                </a:gridCol>
                <a:gridCol w="2514600">
                  <a:extLst>
                    <a:ext uri="{9D8B030D-6E8A-4147-A177-3AD203B41FA5}">
                      <a16:colId xmlns:a16="http://schemas.microsoft.com/office/drawing/2014/main" val="4261510520"/>
                    </a:ext>
                  </a:extLst>
                </a:gridCol>
                <a:gridCol w="2514600">
                  <a:extLst>
                    <a:ext uri="{9D8B030D-6E8A-4147-A177-3AD203B41FA5}">
                      <a16:colId xmlns:a16="http://schemas.microsoft.com/office/drawing/2014/main" val="1489087498"/>
                    </a:ext>
                  </a:extLst>
                </a:gridCol>
                <a:gridCol w="2514600">
                  <a:extLst>
                    <a:ext uri="{9D8B030D-6E8A-4147-A177-3AD203B41FA5}">
                      <a16:colId xmlns:a16="http://schemas.microsoft.com/office/drawing/2014/main" val="3715634534"/>
                    </a:ext>
                  </a:extLst>
                </a:gridCol>
              </a:tblGrid>
              <a:tr h="370840">
                <a:tc>
                  <a:txBody>
                    <a:bodyPr/>
                    <a:lstStyle/>
                    <a:p>
                      <a:r>
                        <a:rPr lang="en-US" dirty="0"/>
                        <a:t>Parameter</a:t>
                      </a:r>
                    </a:p>
                  </a:txBody>
                  <a:tcPr/>
                </a:tc>
                <a:tc>
                  <a:txBody>
                    <a:bodyPr/>
                    <a:lstStyle/>
                    <a:p>
                      <a:r>
                        <a:rPr lang="en-US" dirty="0"/>
                        <a:t>Existing Conditions</a:t>
                      </a:r>
                    </a:p>
                  </a:txBody>
                  <a:tcPr/>
                </a:tc>
                <a:tc>
                  <a:txBody>
                    <a:bodyPr/>
                    <a:lstStyle/>
                    <a:p>
                      <a:r>
                        <a:rPr lang="en-US" dirty="0"/>
                        <a:t>Maximum Build-Out (Existing Zoning)</a:t>
                      </a:r>
                    </a:p>
                  </a:txBody>
                  <a:tcPr/>
                </a:tc>
                <a:tc>
                  <a:txBody>
                    <a:bodyPr/>
                    <a:lstStyle/>
                    <a:p>
                      <a:r>
                        <a:rPr lang="en-US" dirty="0"/>
                        <a:t>Maximum Build-Out (Proposed Zoning)</a:t>
                      </a:r>
                    </a:p>
                  </a:txBody>
                  <a:tcPr/>
                </a:tc>
                <a:extLst>
                  <a:ext uri="{0D108BD9-81ED-4DB2-BD59-A6C34878D82A}">
                    <a16:rowId xmlns:a16="http://schemas.microsoft.com/office/drawing/2014/main" val="1856121732"/>
                  </a:ext>
                </a:extLst>
              </a:tr>
              <a:tr h="370840">
                <a:tc>
                  <a:txBody>
                    <a:bodyPr/>
                    <a:lstStyle/>
                    <a:p>
                      <a:r>
                        <a:rPr lang="en-US" dirty="0"/>
                        <a:t>Residential Units</a:t>
                      </a:r>
                    </a:p>
                  </a:txBody>
                  <a:tcPr/>
                </a:tc>
                <a:tc>
                  <a:txBody>
                    <a:bodyPr/>
                    <a:lstStyle/>
                    <a:p>
                      <a:r>
                        <a:rPr lang="en-US" dirty="0"/>
                        <a:t>296± units</a:t>
                      </a:r>
                    </a:p>
                  </a:txBody>
                  <a:tcPr/>
                </a:tc>
                <a:tc>
                  <a:txBody>
                    <a:bodyPr/>
                    <a:lstStyle/>
                    <a:p>
                      <a:r>
                        <a:rPr lang="en-US" dirty="0"/>
                        <a:t>546± units</a:t>
                      </a:r>
                    </a:p>
                  </a:txBody>
                  <a:tcPr/>
                </a:tc>
                <a:tc>
                  <a:txBody>
                    <a:bodyPr/>
                    <a:lstStyle/>
                    <a:p>
                      <a:r>
                        <a:rPr lang="en-US" dirty="0"/>
                        <a:t>552± units and 100 assisted living units</a:t>
                      </a:r>
                    </a:p>
                  </a:txBody>
                  <a:tcPr/>
                </a:tc>
                <a:extLst>
                  <a:ext uri="{0D108BD9-81ED-4DB2-BD59-A6C34878D82A}">
                    <a16:rowId xmlns:a16="http://schemas.microsoft.com/office/drawing/2014/main" val="1499193730"/>
                  </a:ext>
                </a:extLst>
              </a:tr>
              <a:tr h="370840">
                <a:tc>
                  <a:txBody>
                    <a:bodyPr/>
                    <a:lstStyle/>
                    <a:p>
                      <a:r>
                        <a:rPr lang="en-US" dirty="0"/>
                        <a:t>Commercial Area</a:t>
                      </a:r>
                    </a:p>
                  </a:txBody>
                  <a:tcPr/>
                </a:tc>
                <a:tc>
                  <a:txBody>
                    <a:bodyPr/>
                    <a:lstStyle/>
                    <a:p>
                      <a:r>
                        <a:rPr lang="en-US" dirty="0"/>
                        <a:t>40,670± SF</a:t>
                      </a:r>
                    </a:p>
                  </a:txBody>
                  <a:tcPr/>
                </a:tc>
                <a:tc>
                  <a:txBody>
                    <a:bodyPr/>
                    <a:lstStyle/>
                    <a:p>
                      <a:r>
                        <a:rPr lang="en-US" dirty="0"/>
                        <a:t>11,196± SF</a:t>
                      </a:r>
                    </a:p>
                  </a:txBody>
                  <a:tcPr/>
                </a:tc>
                <a:tc>
                  <a:txBody>
                    <a:bodyPr/>
                    <a:lstStyle/>
                    <a:p>
                      <a:r>
                        <a:rPr lang="en-US" dirty="0"/>
                        <a:t>29,196± SF</a:t>
                      </a:r>
                    </a:p>
                  </a:txBody>
                  <a:tcPr/>
                </a:tc>
                <a:extLst>
                  <a:ext uri="{0D108BD9-81ED-4DB2-BD59-A6C34878D82A}">
                    <a16:rowId xmlns:a16="http://schemas.microsoft.com/office/drawing/2014/main" val="76562458"/>
                  </a:ext>
                </a:extLst>
              </a:tr>
              <a:tr h="370840">
                <a:tc>
                  <a:txBody>
                    <a:bodyPr/>
                    <a:lstStyle/>
                    <a:p>
                      <a:r>
                        <a:rPr lang="en-US" dirty="0"/>
                        <a:t>Population</a:t>
                      </a:r>
                    </a:p>
                  </a:txBody>
                  <a:tcPr/>
                </a:tc>
                <a:tc>
                  <a:txBody>
                    <a:bodyPr/>
                    <a:lstStyle/>
                    <a:p>
                      <a:r>
                        <a:rPr lang="en-US" dirty="0"/>
                        <a:t>638± residents</a:t>
                      </a:r>
                    </a:p>
                  </a:txBody>
                  <a:tcPr/>
                </a:tc>
                <a:tc>
                  <a:txBody>
                    <a:bodyPr/>
                    <a:lstStyle/>
                    <a:p>
                      <a:r>
                        <a:rPr lang="en-US" dirty="0"/>
                        <a:t>1,236± residents</a:t>
                      </a:r>
                    </a:p>
                  </a:txBody>
                  <a:tcPr/>
                </a:tc>
                <a:tc>
                  <a:txBody>
                    <a:bodyPr/>
                    <a:lstStyle/>
                    <a:p>
                      <a:r>
                        <a:rPr lang="en-US" dirty="0"/>
                        <a:t>1,399± residents</a:t>
                      </a:r>
                    </a:p>
                  </a:txBody>
                  <a:tcPr/>
                </a:tc>
                <a:extLst>
                  <a:ext uri="{0D108BD9-81ED-4DB2-BD59-A6C34878D82A}">
                    <a16:rowId xmlns:a16="http://schemas.microsoft.com/office/drawing/2014/main" val="1890250925"/>
                  </a:ext>
                </a:extLst>
              </a:tr>
              <a:tr h="370840">
                <a:tc>
                  <a:txBody>
                    <a:bodyPr/>
                    <a:lstStyle/>
                    <a:p>
                      <a:r>
                        <a:rPr lang="en-US" dirty="0"/>
                        <a:t>Public School-Aged Children</a:t>
                      </a:r>
                    </a:p>
                  </a:txBody>
                  <a:tcPr/>
                </a:tc>
                <a:tc>
                  <a:txBody>
                    <a:bodyPr/>
                    <a:lstStyle/>
                    <a:p>
                      <a:r>
                        <a:rPr lang="en-US" dirty="0"/>
                        <a:t>36± students</a:t>
                      </a:r>
                    </a:p>
                  </a:txBody>
                  <a:tcPr/>
                </a:tc>
                <a:tc>
                  <a:txBody>
                    <a:bodyPr/>
                    <a:lstStyle/>
                    <a:p>
                      <a:r>
                        <a:rPr lang="en-US" dirty="0"/>
                        <a:t>86± students</a:t>
                      </a:r>
                    </a:p>
                  </a:txBody>
                  <a:tcPr/>
                </a:tc>
                <a:tc>
                  <a:txBody>
                    <a:bodyPr/>
                    <a:lstStyle/>
                    <a:p>
                      <a:r>
                        <a:rPr lang="en-US" dirty="0"/>
                        <a:t>82± students</a:t>
                      </a:r>
                    </a:p>
                  </a:txBody>
                  <a:tcPr/>
                </a:tc>
                <a:extLst>
                  <a:ext uri="{0D108BD9-81ED-4DB2-BD59-A6C34878D82A}">
                    <a16:rowId xmlns:a16="http://schemas.microsoft.com/office/drawing/2014/main" val="2050948529"/>
                  </a:ext>
                </a:extLst>
              </a:tr>
              <a:tr h="370840">
                <a:tc>
                  <a:txBody>
                    <a:bodyPr/>
                    <a:lstStyle/>
                    <a:p>
                      <a:r>
                        <a:rPr lang="en-US" dirty="0"/>
                        <a:t>Direct Employment</a:t>
                      </a:r>
                    </a:p>
                  </a:txBody>
                  <a:tcPr/>
                </a:tc>
                <a:tc>
                  <a:txBody>
                    <a:bodyPr/>
                    <a:lstStyle/>
                    <a:p>
                      <a:r>
                        <a:rPr lang="en-US" dirty="0"/>
                        <a:t>123± jobs</a:t>
                      </a:r>
                    </a:p>
                  </a:txBody>
                  <a:tcPr/>
                </a:tc>
                <a:tc>
                  <a:txBody>
                    <a:bodyPr/>
                    <a:lstStyle/>
                    <a:p>
                      <a:r>
                        <a:rPr lang="en-US" dirty="0"/>
                        <a:t>64± jobs</a:t>
                      </a:r>
                    </a:p>
                  </a:txBody>
                  <a:tcPr/>
                </a:tc>
                <a:tc>
                  <a:txBody>
                    <a:bodyPr/>
                    <a:lstStyle/>
                    <a:p>
                      <a:r>
                        <a:rPr lang="en-US" dirty="0"/>
                        <a:t>138± jobs</a:t>
                      </a:r>
                    </a:p>
                  </a:txBody>
                  <a:tcPr/>
                </a:tc>
                <a:extLst>
                  <a:ext uri="{0D108BD9-81ED-4DB2-BD59-A6C34878D82A}">
                    <a16:rowId xmlns:a16="http://schemas.microsoft.com/office/drawing/2014/main" val="1053987649"/>
                  </a:ext>
                </a:extLst>
              </a:tr>
              <a:tr h="370840">
                <a:tc>
                  <a:txBody>
                    <a:bodyPr/>
                    <a:lstStyle/>
                    <a:p>
                      <a:r>
                        <a:rPr lang="en-US" dirty="0"/>
                        <a:t>Trip Generation (AM Peak Hour)</a:t>
                      </a:r>
                    </a:p>
                  </a:txBody>
                  <a:tcPr/>
                </a:tc>
                <a:tc>
                  <a:txBody>
                    <a:bodyPr/>
                    <a:lstStyle/>
                    <a:p>
                      <a:r>
                        <a:rPr lang="en-US" dirty="0"/>
                        <a:t>227± trips</a:t>
                      </a:r>
                    </a:p>
                  </a:txBody>
                  <a:tcPr/>
                </a:tc>
                <a:tc>
                  <a:txBody>
                    <a:bodyPr/>
                    <a:lstStyle/>
                    <a:p>
                      <a:r>
                        <a:rPr lang="en-US" dirty="0"/>
                        <a:t>236± trips</a:t>
                      </a:r>
                    </a:p>
                  </a:txBody>
                  <a:tcPr/>
                </a:tc>
                <a:tc>
                  <a:txBody>
                    <a:bodyPr/>
                    <a:lstStyle/>
                    <a:p>
                      <a:r>
                        <a:rPr lang="en-US" dirty="0"/>
                        <a:t>329± trips</a:t>
                      </a:r>
                    </a:p>
                  </a:txBody>
                  <a:tcPr/>
                </a:tc>
                <a:extLst>
                  <a:ext uri="{0D108BD9-81ED-4DB2-BD59-A6C34878D82A}">
                    <a16:rowId xmlns:a16="http://schemas.microsoft.com/office/drawing/2014/main" val="493055166"/>
                  </a:ext>
                </a:extLst>
              </a:tr>
              <a:tr h="370840">
                <a:tc>
                  <a:txBody>
                    <a:bodyPr/>
                    <a:lstStyle/>
                    <a:p>
                      <a:r>
                        <a:rPr lang="en-US" dirty="0"/>
                        <a:t>Trip Generation (PM Peak Hour</a:t>
                      </a:r>
                    </a:p>
                  </a:txBody>
                  <a:tcPr/>
                </a:tc>
                <a:tc>
                  <a:txBody>
                    <a:bodyPr/>
                    <a:lstStyle/>
                    <a:p>
                      <a:r>
                        <a:rPr lang="en-US" dirty="0"/>
                        <a:t>378± trips</a:t>
                      </a:r>
                    </a:p>
                  </a:txBody>
                  <a:tcPr/>
                </a:tc>
                <a:tc>
                  <a:txBody>
                    <a:bodyPr/>
                    <a:lstStyle/>
                    <a:p>
                      <a:r>
                        <a:rPr lang="en-US" dirty="0"/>
                        <a:t>313± trips</a:t>
                      </a:r>
                    </a:p>
                  </a:txBody>
                  <a:tcPr/>
                </a:tc>
                <a:tc>
                  <a:txBody>
                    <a:bodyPr/>
                    <a:lstStyle/>
                    <a:p>
                      <a:r>
                        <a:rPr lang="en-US" dirty="0"/>
                        <a:t>461± trips</a:t>
                      </a:r>
                    </a:p>
                  </a:txBody>
                  <a:tcPr/>
                </a:tc>
                <a:extLst>
                  <a:ext uri="{0D108BD9-81ED-4DB2-BD59-A6C34878D82A}">
                    <a16:rowId xmlns:a16="http://schemas.microsoft.com/office/drawing/2014/main" val="1934240138"/>
                  </a:ext>
                </a:extLst>
              </a:tr>
            </a:tbl>
          </a:graphicData>
        </a:graphic>
      </p:graphicFrame>
      <p:sp>
        <p:nvSpPr>
          <p:cNvPr id="3" name="Slide Number Placeholder 2">
            <a:extLst>
              <a:ext uri="{FF2B5EF4-FFF2-40B4-BE49-F238E27FC236}">
                <a16:creationId xmlns:a16="http://schemas.microsoft.com/office/drawing/2014/main" id="{294BDBC6-E450-49FD-8180-1429553E95D9}"/>
              </a:ext>
            </a:extLst>
          </p:cNvPr>
          <p:cNvSpPr>
            <a:spLocks noGrp="1"/>
          </p:cNvSpPr>
          <p:nvPr>
            <p:ph type="sldNum" sz="quarter" idx="12"/>
          </p:nvPr>
        </p:nvSpPr>
        <p:spPr/>
        <p:txBody>
          <a:bodyPr/>
          <a:lstStyle/>
          <a:p>
            <a:fld id="{97CD835E-8BB0-4A85-A24E-F2BDB54982DA}" type="slidenum">
              <a:rPr lang="en-US" smtClean="0"/>
              <a:t>25</a:t>
            </a:fld>
            <a:endParaRPr lang="en-US"/>
          </a:p>
        </p:txBody>
      </p:sp>
    </p:spTree>
    <p:extLst>
      <p:ext uri="{BB962C8B-B14F-4D97-AF65-F5344CB8AC3E}">
        <p14:creationId xmlns:p14="http://schemas.microsoft.com/office/powerpoint/2010/main" val="3106086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D707-FFA8-495A-B16C-F922A46CD448}"/>
              </a:ext>
            </a:extLst>
          </p:cNvPr>
          <p:cNvSpPr>
            <a:spLocks noGrp="1"/>
          </p:cNvSpPr>
          <p:nvPr>
            <p:ph type="title"/>
          </p:nvPr>
        </p:nvSpPr>
        <p:spPr/>
        <p:txBody>
          <a:bodyPr/>
          <a:lstStyle/>
          <a:p>
            <a:r>
              <a:rPr lang="en-US" dirty="0"/>
              <a:t>Build-Out Comparison</a:t>
            </a:r>
            <a:br>
              <a:rPr lang="en-US" dirty="0"/>
            </a:br>
            <a:r>
              <a:rPr lang="en-US" dirty="0"/>
              <a:t>(East Shore Road)</a:t>
            </a:r>
          </a:p>
        </p:txBody>
      </p:sp>
      <p:graphicFrame>
        <p:nvGraphicFramePr>
          <p:cNvPr id="4" name="Content Placeholder 3">
            <a:extLst>
              <a:ext uri="{FF2B5EF4-FFF2-40B4-BE49-F238E27FC236}">
                <a16:creationId xmlns:a16="http://schemas.microsoft.com/office/drawing/2014/main" id="{8F3EC855-A48B-490F-99D0-B1B41D4BC538}"/>
              </a:ext>
            </a:extLst>
          </p:cNvPr>
          <p:cNvGraphicFramePr>
            <a:graphicFrameLocks noGrp="1"/>
          </p:cNvGraphicFramePr>
          <p:nvPr>
            <p:ph idx="1"/>
            <p:extLst>
              <p:ext uri="{D42A27DB-BD31-4B8C-83A1-F6EECF244321}">
                <p14:modId xmlns:p14="http://schemas.microsoft.com/office/powerpoint/2010/main" val="3721130840"/>
              </p:ext>
            </p:extLst>
          </p:nvPr>
        </p:nvGraphicFramePr>
        <p:xfrm>
          <a:off x="1096963" y="1846263"/>
          <a:ext cx="10058400" cy="404368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965000764"/>
                    </a:ext>
                  </a:extLst>
                </a:gridCol>
                <a:gridCol w="2514600">
                  <a:extLst>
                    <a:ext uri="{9D8B030D-6E8A-4147-A177-3AD203B41FA5}">
                      <a16:colId xmlns:a16="http://schemas.microsoft.com/office/drawing/2014/main" val="4261510520"/>
                    </a:ext>
                  </a:extLst>
                </a:gridCol>
                <a:gridCol w="2514600">
                  <a:extLst>
                    <a:ext uri="{9D8B030D-6E8A-4147-A177-3AD203B41FA5}">
                      <a16:colId xmlns:a16="http://schemas.microsoft.com/office/drawing/2014/main" val="1489087498"/>
                    </a:ext>
                  </a:extLst>
                </a:gridCol>
                <a:gridCol w="2514600">
                  <a:extLst>
                    <a:ext uri="{9D8B030D-6E8A-4147-A177-3AD203B41FA5}">
                      <a16:colId xmlns:a16="http://schemas.microsoft.com/office/drawing/2014/main" val="3715634534"/>
                    </a:ext>
                  </a:extLst>
                </a:gridCol>
              </a:tblGrid>
              <a:tr h="370840">
                <a:tc>
                  <a:txBody>
                    <a:bodyPr/>
                    <a:lstStyle/>
                    <a:p>
                      <a:r>
                        <a:rPr lang="en-US" dirty="0"/>
                        <a:t>Parameter</a:t>
                      </a:r>
                    </a:p>
                  </a:txBody>
                  <a:tcPr/>
                </a:tc>
                <a:tc>
                  <a:txBody>
                    <a:bodyPr/>
                    <a:lstStyle/>
                    <a:p>
                      <a:r>
                        <a:rPr lang="en-US" dirty="0"/>
                        <a:t>Existing Conditions</a:t>
                      </a:r>
                    </a:p>
                  </a:txBody>
                  <a:tcPr/>
                </a:tc>
                <a:tc>
                  <a:txBody>
                    <a:bodyPr/>
                    <a:lstStyle/>
                    <a:p>
                      <a:r>
                        <a:rPr lang="en-US" dirty="0"/>
                        <a:t>Maximum Build-Out (Existing Zoning)</a:t>
                      </a:r>
                    </a:p>
                  </a:txBody>
                  <a:tcPr/>
                </a:tc>
                <a:tc>
                  <a:txBody>
                    <a:bodyPr/>
                    <a:lstStyle/>
                    <a:p>
                      <a:r>
                        <a:rPr lang="en-US" dirty="0"/>
                        <a:t>Maximum Build-Out (Proposed Zoning)</a:t>
                      </a:r>
                    </a:p>
                  </a:txBody>
                  <a:tcPr/>
                </a:tc>
                <a:extLst>
                  <a:ext uri="{0D108BD9-81ED-4DB2-BD59-A6C34878D82A}">
                    <a16:rowId xmlns:a16="http://schemas.microsoft.com/office/drawing/2014/main" val="1856121732"/>
                  </a:ext>
                </a:extLst>
              </a:tr>
              <a:tr h="370840">
                <a:tc>
                  <a:txBody>
                    <a:bodyPr/>
                    <a:lstStyle/>
                    <a:p>
                      <a:r>
                        <a:rPr lang="en-US" dirty="0"/>
                        <a:t>Residential Units</a:t>
                      </a:r>
                    </a:p>
                  </a:txBody>
                  <a:tcPr/>
                </a:tc>
                <a:tc>
                  <a:txBody>
                    <a:bodyPr/>
                    <a:lstStyle/>
                    <a:p>
                      <a:r>
                        <a:rPr lang="en-US" dirty="0"/>
                        <a:t>191± units</a:t>
                      </a:r>
                    </a:p>
                  </a:txBody>
                  <a:tcPr/>
                </a:tc>
                <a:tc>
                  <a:txBody>
                    <a:bodyPr/>
                    <a:lstStyle/>
                    <a:p>
                      <a:r>
                        <a:rPr lang="en-US" dirty="0"/>
                        <a:t>215± units</a:t>
                      </a:r>
                    </a:p>
                  </a:txBody>
                  <a:tcPr/>
                </a:tc>
                <a:tc>
                  <a:txBody>
                    <a:bodyPr/>
                    <a:lstStyle/>
                    <a:p>
                      <a:r>
                        <a:rPr lang="en-US" dirty="0"/>
                        <a:t>417± units</a:t>
                      </a:r>
                    </a:p>
                  </a:txBody>
                  <a:tcPr/>
                </a:tc>
                <a:extLst>
                  <a:ext uri="{0D108BD9-81ED-4DB2-BD59-A6C34878D82A}">
                    <a16:rowId xmlns:a16="http://schemas.microsoft.com/office/drawing/2014/main" val="1499193730"/>
                  </a:ext>
                </a:extLst>
              </a:tr>
              <a:tr h="370840">
                <a:tc>
                  <a:txBody>
                    <a:bodyPr/>
                    <a:lstStyle/>
                    <a:p>
                      <a:r>
                        <a:rPr lang="en-US" dirty="0"/>
                        <a:t>Commercial Area</a:t>
                      </a:r>
                    </a:p>
                  </a:txBody>
                  <a:tcPr/>
                </a:tc>
                <a:tc>
                  <a:txBody>
                    <a:bodyPr/>
                    <a:lstStyle/>
                    <a:p>
                      <a:r>
                        <a:rPr lang="en-US" dirty="0"/>
                        <a:t>104,696± SF</a:t>
                      </a:r>
                    </a:p>
                  </a:txBody>
                  <a:tcPr/>
                </a:tc>
                <a:tc>
                  <a:txBody>
                    <a:bodyPr/>
                    <a:lstStyle/>
                    <a:p>
                      <a:r>
                        <a:rPr lang="en-US" dirty="0"/>
                        <a:t>71,000± SF</a:t>
                      </a:r>
                    </a:p>
                  </a:txBody>
                  <a:tcPr/>
                </a:tc>
                <a:tc>
                  <a:txBody>
                    <a:bodyPr/>
                    <a:lstStyle/>
                    <a:p>
                      <a:r>
                        <a:rPr lang="en-US" dirty="0"/>
                        <a:t>29,500± SF</a:t>
                      </a:r>
                    </a:p>
                  </a:txBody>
                  <a:tcPr/>
                </a:tc>
                <a:extLst>
                  <a:ext uri="{0D108BD9-81ED-4DB2-BD59-A6C34878D82A}">
                    <a16:rowId xmlns:a16="http://schemas.microsoft.com/office/drawing/2014/main" val="76562458"/>
                  </a:ext>
                </a:extLst>
              </a:tr>
              <a:tr h="370840">
                <a:tc>
                  <a:txBody>
                    <a:bodyPr/>
                    <a:lstStyle/>
                    <a:p>
                      <a:r>
                        <a:rPr lang="en-US" dirty="0"/>
                        <a:t>Population</a:t>
                      </a:r>
                    </a:p>
                  </a:txBody>
                  <a:tcPr/>
                </a:tc>
                <a:tc>
                  <a:txBody>
                    <a:bodyPr/>
                    <a:lstStyle/>
                    <a:p>
                      <a:r>
                        <a:rPr lang="en-US" dirty="0"/>
                        <a:t>442± residents</a:t>
                      </a:r>
                    </a:p>
                  </a:txBody>
                  <a:tcPr/>
                </a:tc>
                <a:tc>
                  <a:txBody>
                    <a:bodyPr/>
                    <a:lstStyle/>
                    <a:p>
                      <a:r>
                        <a:rPr lang="en-US" dirty="0"/>
                        <a:t>497± residents</a:t>
                      </a:r>
                    </a:p>
                  </a:txBody>
                  <a:tcPr/>
                </a:tc>
                <a:tc>
                  <a:txBody>
                    <a:bodyPr/>
                    <a:lstStyle/>
                    <a:p>
                      <a:r>
                        <a:rPr lang="en-US" dirty="0"/>
                        <a:t>964± residents</a:t>
                      </a:r>
                    </a:p>
                  </a:txBody>
                  <a:tcPr/>
                </a:tc>
                <a:extLst>
                  <a:ext uri="{0D108BD9-81ED-4DB2-BD59-A6C34878D82A}">
                    <a16:rowId xmlns:a16="http://schemas.microsoft.com/office/drawing/2014/main" val="1890250925"/>
                  </a:ext>
                </a:extLst>
              </a:tr>
              <a:tr h="370840">
                <a:tc>
                  <a:txBody>
                    <a:bodyPr/>
                    <a:lstStyle/>
                    <a:p>
                      <a:r>
                        <a:rPr lang="en-US" dirty="0"/>
                        <a:t>Public School-Aged Children</a:t>
                      </a:r>
                    </a:p>
                  </a:txBody>
                  <a:tcPr/>
                </a:tc>
                <a:tc>
                  <a:txBody>
                    <a:bodyPr/>
                    <a:lstStyle/>
                    <a:p>
                      <a:r>
                        <a:rPr lang="en-US" dirty="0"/>
                        <a:t>31± students</a:t>
                      </a:r>
                    </a:p>
                  </a:txBody>
                  <a:tcPr/>
                </a:tc>
                <a:tc>
                  <a:txBody>
                    <a:bodyPr/>
                    <a:lstStyle/>
                    <a:p>
                      <a:r>
                        <a:rPr lang="en-US" dirty="0"/>
                        <a:t>35± students</a:t>
                      </a:r>
                    </a:p>
                  </a:txBody>
                  <a:tcPr/>
                </a:tc>
                <a:tc>
                  <a:txBody>
                    <a:bodyPr/>
                    <a:lstStyle/>
                    <a:p>
                      <a:r>
                        <a:rPr lang="en-US" dirty="0"/>
                        <a:t>67± students</a:t>
                      </a:r>
                    </a:p>
                  </a:txBody>
                  <a:tcPr/>
                </a:tc>
                <a:extLst>
                  <a:ext uri="{0D108BD9-81ED-4DB2-BD59-A6C34878D82A}">
                    <a16:rowId xmlns:a16="http://schemas.microsoft.com/office/drawing/2014/main" val="2050948529"/>
                  </a:ext>
                </a:extLst>
              </a:tr>
              <a:tr h="370840">
                <a:tc>
                  <a:txBody>
                    <a:bodyPr/>
                    <a:lstStyle/>
                    <a:p>
                      <a:r>
                        <a:rPr lang="en-US" dirty="0"/>
                        <a:t>Direct Employment</a:t>
                      </a:r>
                    </a:p>
                  </a:txBody>
                  <a:tcPr/>
                </a:tc>
                <a:tc>
                  <a:txBody>
                    <a:bodyPr/>
                    <a:lstStyle/>
                    <a:p>
                      <a:r>
                        <a:rPr lang="en-US" dirty="0"/>
                        <a:t>264± jobs</a:t>
                      </a:r>
                    </a:p>
                  </a:txBody>
                  <a:tcPr/>
                </a:tc>
                <a:tc>
                  <a:txBody>
                    <a:bodyPr/>
                    <a:lstStyle/>
                    <a:p>
                      <a:r>
                        <a:rPr lang="en-US" dirty="0"/>
                        <a:t>183± jobs</a:t>
                      </a:r>
                    </a:p>
                  </a:txBody>
                  <a:tcPr/>
                </a:tc>
                <a:tc>
                  <a:txBody>
                    <a:bodyPr/>
                    <a:lstStyle/>
                    <a:p>
                      <a:r>
                        <a:rPr lang="en-US" dirty="0"/>
                        <a:t>89± jobs</a:t>
                      </a:r>
                    </a:p>
                  </a:txBody>
                  <a:tcPr/>
                </a:tc>
                <a:extLst>
                  <a:ext uri="{0D108BD9-81ED-4DB2-BD59-A6C34878D82A}">
                    <a16:rowId xmlns:a16="http://schemas.microsoft.com/office/drawing/2014/main" val="1053987649"/>
                  </a:ext>
                </a:extLst>
              </a:tr>
              <a:tr h="370840">
                <a:tc>
                  <a:txBody>
                    <a:bodyPr/>
                    <a:lstStyle/>
                    <a:p>
                      <a:r>
                        <a:rPr lang="en-US" dirty="0"/>
                        <a:t>Trip Generation (AM Peak Hour)</a:t>
                      </a:r>
                    </a:p>
                  </a:txBody>
                  <a:tcPr/>
                </a:tc>
                <a:tc>
                  <a:txBody>
                    <a:bodyPr/>
                    <a:lstStyle/>
                    <a:p>
                      <a:r>
                        <a:rPr lang="en-US" dirty="0"/>
                        <a:t>139± trips</a:t>
                      </a:r>
                    </a:p>
                  </a:txBody>
                  <a:tcPr/>
                </a:tc>
                <a:tc>
                  <a:txBody>
                    <a:bodyPr/>
                    <a:lstStyle/>
                    <a:p>
                      <a:r>
                        <a:rPr lang="en-US" dirty="0"/>
                        <a:t>69± trips</a:t>
                      </a:r>
                    </a:p>
                  </a:txBody>
                  <a:tcPr/>
                </a:tc>
                <a:tc>
                  <a:txBody>
                    <a:bodyPr/>
                    <a:lstStyle/>
                    <a:p>
                      <a:r>
                        <a:rPr lang="en-US" dirty="0"/>
                        <a:t>127± trips</a:t>
                      </a:r>
                    </a:p>
                  </a:txBody>
                  <a:tcPr/>
                </a:tc>
                <a:extLst>
                  <a:ext uri="{0D108BD9-81ED-4DB2-BD59-A6C34878D82A}">
                    <a16:rowId xmlns:a16="http://schemas.microsoft.com/office/drawing/2014/main" val="493055166"/>
                  </a:ext>
                </a:extLst>
              </a:tr>
              <a:tr h="370840">
                <a:tc>
                  <a:txBody>
                    <a:bodyPr/>
                    <a:lstStyle/>
                    <a:p>
                      <a:r>
                        <a:rPr lang="en-US" dirty="0"/>
                        <a:t>Trip Generation (PM Peak Hour</a:t>
                      </a:r>
                    </a:p>
                  </a:txBody>
                  <a:tcPr/>
                </a:tc>
                <a:tc>
                  <a:txBody>
                    <a:bodyPr/>
                    <a:lstStyle/>
                    <a:p>
                      <a:r>
                        <a:rPr lang="en-US" dirty="0"/>
                        <a:t>179± trips</a:t>
                      </a:r>
                    </a:p>
                  </a:txBody>
                  <a:tcPr/>
                </a:tc>
                <a:tc>
                  <a:txBody>
                    <a:bodyPr/>
                    <a:lstStyle/>
                    <a:p>
                      <a:r>
                        <a:rPr lang="en-US" dirty="0"/>
                        <a:t>201± trips</a:t>
                      </a:r>
                    </a:p>
                  </a:txBody>
                  <a:tcPr/>
                </a:tc>
                <a:tc>
                  <a:txBody>
                    <a:bodyPr/>
                    <a:lstStyle/>
                    <a:p>
                      <a:r>
                        <a:rPr lang="en-US" dirty="0"/>
                        <a:t>214± trips</a:t>
                      </a:r>
                    </a:p>
                  </a:txBody>
                  <a:tcPr/>
                </a:tc>
                <a:extLst>
                  <a:ext uri="{0D108BD9-81ED-4DB2-BD59-A6C34878D82A}">
                    <a16:rowId xmlns:a16="http://schemas.microsoft.com/office/drawing/2014/main" val="1934240138"/>
                  </a:ext>
                </a:extLst>
              </a:tr>
            </a:tbl>
          </a:graphicData>
        </a:graphic>
      </p:graphicFrame>
      <p:sp>
        <p:nvSpPr>
          <p:cNvPr id="3" name="Slide Number Placeholder 2">
            <a:extLst>
              <a:ext uri="{FF2B5EF4-FFF2-40B4-BE49-F238E27FC236}">
                <a16:creationId xmlns:a16="http://schemas.microsoft.com/office/drawing/2014/main" id="{7EDEB2B5-145C-4E2F-B133-9B47D868D392}"/>
              </a:ext>
            </a:extLst>
          </p:cNvPr>
          <p:cNvSpPr>
            <a:spLocks noGrp="1"/>
          </p:cNvSpPr>
          <p:nvPr>
            <p:ph type="sldNum" sz="quarter" idx="12"/>
          </p:nvPr>
        </p:nvSpPr>
        <p:spPr/>
        <p:txBody>
          <a:bodyPr/>
          <a:lstStyle/>
          <a:p>
            <a:fld id="{97CD835E-8BB0-4A85-A24E-F2BDB54982DA}" type="slidenum">
              <a:rPr lang="en-US" smtClean="0"/>
              <a:t>26</a:t>
            </a:fld>
            <a:endParaRPr lang="en-US"/>
          </a:p>
        </p:txBody>
      </p:sp>
    </p:spTree>
    <p:extLst>
      <p:ext uri="{BB962C8B-B14F-4D97-AF65-F5344CB8AC3E}">
        <p14:creationId xmlns:p14="http://schemas.microsoft.com/office/powerpoint/2010/main" val="3064191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E681-BC3A-4C56-B8D5-E917EDD79D2F}"/>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7AED579-6C70-42DB-861E-64A3FA580EE1}"/>
              </a:ext>
            </a:extLst>
          </p:cNvPr>
          <p:cNvSpPr>
            <a:spLocks noGrp="1"/>
          </p:cNvSpPr>
          <p:nvPr>
            <p:ph idx="1"/>
          </p:nvPr>
        </p:nvSpPr>
        <p:spPr/>
        <p:txBody>
          <a:bodyPr/>
          <a:lstStyle/>
          <a:p>
            <a:pPr>
              <a:buFont typeface="Courier New" panose="02070309020205020404" pitchFamily="49" charset="0"/>
              <a:buChar char="o"/>
            </a:pPr>
            <a:r>
              <a:rPr lang="en-US" dirty="0"/>
              <a:t>Public comment period will extend through February 19, 2019</a:t>
            </a:r>
          </a:p>
          <a:p>
            <a:pPr>
              <a:buFont typeface="Courier New" panose="02070309020205020404" pitchFamily="49" charset="0"/>
              <a:buChar char="o"/>
            </a:pPr>
            <a:r>
              <a:rPr lang="en-US" dirty="0"/>
              <a:t>Public hearing on draft zoning changes will occur on February 19, 2019</a:t>
            </a:r>
          </a:p>
          <a:p>
            <a:pPr>
              <a:buFont typeface="Courier New" panose="02070309020205020404" pitchFamily="49" charset="0"/>
              <a:buChar char="o"/>
            </a:pPr>
            <a:r>
              <a:rPr lang="en-US" dirty="0"/>
              <a:t>Final Generic Environmental Impact Statement (FGEIS), responding to public comments, will be prepared and submitted to Lead Agency</a:t>
            </a:r>
          </a:p>
          <a:p>
            <a:pPr>
              <a:buFont typeface="Courier New" panose="02070309020205020404" pitchFamily="49" charset="0"/>
              <a:buChar char="o"/>
            </a:pPr>
            <a:r>
              <a:rPr lang="en-US" dirty="0"/>
              <a:t>Once the FGEIS is filed, a minimum 10-day consideration period will commence</a:t>
            </a:r>
          </a:p>
          <a:p>
            <a:pPr>
              <a:buFont typeface="Courier New" panose="02070309020205020404" pitchFamily="49" charset="0"/>
              <a:buChar char="o"/>
            </a:pPr>
            <a:r>
              <a:rPr lang="en-US" dirty="0"/>
              <a:t>SEQRA Findings Statement will be adopted after conclusion of FGEIS consideration period, within 30 days of the FGEIS filing date</a:t>
            </a:r>
          </a:p>
          <a:p>
            <a:pPr>
              <a:buFont typeface="Courier New" panose="02070309020205020404" pitchFamily="49" charset="0"/>
              <a:buChar char="o"/>
            </a:pPr>
            <a:r>
              <a:rPr lang="en-US" dirty="0"/>
              <a:t>After Findings Statement is adopted, Board of Trustees can hold a vote on the proposed zoning amendments</a:t>
            </a:r>
          </a:p>
        </p:txBody>
      </p:sp>
      <p:sp>
        <p:nvSpPr>
          <p:cNvPr id="4" name="Slide Number Placeholder 3">
            <a:extLst>
              <a:ext uri="{FF2B5EF4-FFF2-40B4-BE49-F238E27FC236}">
                <a16:creationId xmlns:a16="http://schemas.microsoft.com/office/drawing/2014/main" id="{5EAC3336-A0A2-4D01-87CB-34AC1DAC6553}"/>
              </a:ext>
            </a:extLst>
          </p:cNvPr>
          <p:cNvSpPr>
            <a:spLocks noGrp="1"/>
          </p:cNvSpPr>
          <p:nvPr>
            <p:ph type="sldNum" sz="quarter" idx="12"/>
          </p:nvPr>
        </p:nvSpPr>
        <p:spPr/>
        <p:txBody>
          <a:bodyPr/>
          <a:lstStyle/>
          <a:p>
            <a:fld id="{97CD835E-8BB0-4A85-A24E-F2BDB54982DA}" type="slidenum">
              <a:rPr lang="en-US" smtClean="0"/>
              <a:t>27</a:t>
            </a:fld>
            <a:endParaRPr lang="en-US"/>
          </a:p>
        </p:txBody>
      </p:sp>
    </p:spTree>
    <p:extLst>
      <p:ext uri="{BB962C8B-B14F-4D97-AF65-F5344CB8AC3E}">
        <p14:creationId xmlns:p14="http://schemas.microsoft.com/office/powerpoint/2010/main" val="210237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4802D-627B-4FD3-875F-AD2E6C48A5CB}"/>
              </a:ext>
            </a:extLst>
          </p:cNvPr>
          <p:cNvSpPr>
            <a:spLocks noGrp="1"/>
          </p:cNvSpPr>
          <p:nvPr>
            <p:ph type="title"/>
          </p:nvPr>
        </p:nvSpPr>
        <p:spPr/>
        <p:txBody>
          <a:bodyPr/>
          <a:lstStyle/>
          <a:p>
            <a:r>
              <a:rPr lang="en-US" dirty="0"/>
              <a:t>Three steps:</a:t>
            </a:r>
          </a:p>
        </p:txBody>
      </p:sp>
      <p:sp>
        <p:nvSpPr>
          <p:cNvPr id="3" name="Content Placeholder 2">
            <a:extLst>
              <a:ext uri="{FF2B5EF4-FFF2-40B4-BE49-F238E27FC236}">
                <a16:creationId xmlns:a16="http://schemas.microsoft.com/office/drawing/2014/main" id="{AF17D956-418E-4F0A-BAAE-34777357CB41}"/>
              </a:ext>
            </a:extLst>
          </p:cNvPr>
          <p:cNvSpPr>
            <a:spLocks noGrp="1"/>
          </p:cNvSpPr>
          <p:nvPr>
            <p:ph idx="1"/>
          </p:nvPr>
        </p:nvSpPr>
        <p:spPr/>
        <p:txBody>
          <a:bodyPr>
            <a:normAutofit/>
          </a:bodyPr>
          <a:lstStyle/>
          <a:p>
            <a:endParaRPr lang="en-US" sz="2800" dirty="0"/>
          </a:p>
          <a:p>
            <a:pPr marL="658368" lvl="1" indent="-457200">
              <a:buFont typeface="+mj-lt"/>
              <a:buAutoNum type="arabicPeriod"/>
            </a:pPr>
            <a:r>
              <a:rPr lang="en-US" sz="2400" b="1" dirty="0"/>
              <a:t>Corridor Study:</a:t>
            </a:r>
            <a:r>
              <a:rPr lang="en-US" sz="2400" dirty="0"/>
              <a:t>  Existing conditions and recommendations with valuable input from the Community Advisory Committee</a:t>
            </a:r>
          </a:p>
          <a:p>
            <a:pPr marL="658368" lvl="1" indent="-457200">
              <a:buFont typeface="+mj-lt"/>
              <a:buAutoNum type="arabicPeriod"/>
            </a:pPr>
            <a:r>
              <a:rPr lang="en-US" sz="2400" b="1" dirty="0"/>
              <a:t>Regulatory</a:t>
            </a:r>
            <a:r>
              <a:rPr lang="en-US" sz="2400" dirty="0"/>
              <a:t>: Changes to Village Zoning Code to achieve the Corridor Study’s recommendations</a:t>
            </a:r>
          </a:p>
          <a:p>
            <a:pPr marL="658368" lvl="1" indent="-457200">
              <a:buFont typeface="+mj-lt"/>
              <a:buAutoNum type="arabicPeriod"/>
            </a:pPr>
            <a:r>
              <a:rPr lang="en-US" sz="2400" b="1" dirty="0"/>
              <a:t>Environmental:</a:t>
            </a:r>
            <a:r>
              <a:rPr lang="en-US" sz="2400" dirty="0"/>
              <a:t>  Draft Generic Environmental Impact Statement required under the New York State Environmental Quality Review Act to identify and mitigate potential environmental impacts of the proposed zoning changes</a:t>
            </a:r>
          </a:p>
        </p:txBody>
      </p:sp>
      <p:sp>
        <p:nvSpPr>
          <p:cNvPr id="4" name="Slide Number Placeholder 3">
            <a:extLst>
              <a:ext uri="{FF2B5EF4-FFF2-40B4-BE49-F238E27FC236}">
                <a16:creationId xmlns:a16="http://schemas.microsoft.com/office/drawing/2014/main" id="{BAF9C6E2-F012-4F92-A799-B5771A73B80C}"/>
              </a:ext>
            </a:extLst>
          </p:cNvPr>
          <p:cNvSpPr>
            <a:spLocks noGrp="1"/>
          </p:cNvSpPr>
          <p:nvPr>
            <p:ph type="sldNum" sz="quarter" idx="12"/>
          </p:nvPr>
        </p:nvSpPr>
        <p:spPr/>
        <p:txBody>
          <a:bodyPr/>
          <a:lstStyle/>
          <a:p>
            <a:fld id="{97CD835E-8BB0-4A85-A24E-F2BDB54982DA}" type="slidenum">
              <a:rPr lang="en-US" smtClean="0"/>
              <a:t>3</a:t>
            </a:fld>
            <a:endParaRPr lang="en-US"/>
          </a:p>
        </p:txBody>
      </p:sp>
    </p:spTree>
    <p:extLst>
      <p:ext uri="{BB962C8B-B14F-4D97-AF65-F5344CB8AC3E}">
        <p14:creationId xmlns:p14="http://schemas.microsoft.com/office/powerpoint/2010/main" val="234054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2D35-75D2-4CF4-A97F-4371BE735E93}"/>
              </a:ext>
            </a:extLst>
          </p:cNvPr>
          <p:cNvSpPr>
            <a:spLocks noGrp="1"/>
          </p:cNvSpPr>
          <p:nvPr>
            <p:ph type="ctrTitle"/>
          </p:nvPr>
        </p:nvSpPr>
        <p:spPr/>
        <p:txBody>
          <a:bodyPr/>
          <a:lstStyle/>
          <a:p>
            <a:r>
              <a:rPr lang="en-US" dirty="0"/>
              <a:t>Middle Neck Road and East Shore Road Corridor Study</a:t>
            </a:r>
          </a:p>
        </p:txBody>
      </p:sp>
      <p:sp>
        <p:nvSpPr>
          <p:cNvPr id="3" name="Slide Number Placeholder 2">
            <a:extLst>
              <a:ext uri="{FF2B5EF4-FFF2-40B4-BE49-F238E27FC236}">
                <a16:creationId xmlns:a16="http://schemas.microsoft.com/office/drawing/2014/main" id="{F788961E-8C1D-4CC1-941F-D830418A9B55}"/>
              </a:ext>
            </a:extLst>
          </p:cNvPr>
          <p:cNvSpPr>
            <a:spLocks noGrp="1"/>
          </p:cNvSpPr>
          <p:nvPr>
            <p:ph type="sldNum" sz="quarter" idx="12"/>
          </p:nvPr>
        </p:nvSpPr>
        <p:spPr/>
        <p:txBody>
          <a:bodyPr/>
          <a:lstStyle/>
          <a:p>
            <a:fld id="{97CD835E-8BB0-4A85-A24E-F2BDB54982DA}" type="slidenum">
              <a:rPr lang="en-US" smtClean="0"/>
              <a:t>4</a:t>
            </a:fld>
            <a:endParaRPr lang="en-US"/>
          </a:p>
        </p:txBody>
      </p:sp>
    </p:spTree>
    <p:extLst>
      <p:ext uri="{BB962C8B-B14F-4D97-AF65-F5344CB8AC3E}">
        <p14:creationId xmlns:p14="http://schemas.microsoft.com/office/powerpoint/2010/main" val="3928167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A close up of a map&#10;&#10;Description generated with high confidence">
            <a:extLst>
              <a:ext uri="{FF2B5EF4-FFF2-40B4-BE49-F238E27FC236}">
                <a16:creationId xmlns:a16="http://schemas.microsoft.com/office/drawing/2014/main" id="{D5D3FEFC-2A27-45CB-B13D-EDBFF457BE4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24382"/>
            <a:ext cx="12192000" cy="6882382"/>
          </a:xfrm>
        </p:spPr>
      </p:pic>
      <p:sp>
        <p:nvSpPr>
          <p:cNvPr id="2" name="Slide Number Placeholder 1">
            <a:extLst>
              <a:ext uri="{FF2B5EF4-FFF2-40B4-BE49-F238E27FC236}">
                <a16:creationId xmlns:a16="http://schemas.microsoft.com/office/drawing/2014/main" id="{98E3BA30-4BA9-45B5-9F4A-50E2A136DB01}"/>
              </a:ext>
            </a:extLst>
          </p:cNvPr>
          <p:cNvSpPr>
            <a:spLocks noGrp="1"/>
          </p:cNvSpPr>
          <p:nvPr>
            <p:ph type="sldNum" sz="quarter" idx="12"/>
          </p:nvPr>
        </p:nvSpPr>
        <p:spPr/>
        <p:txBody>
          <a:bodyPr/>
          <a:lstStyle/>
          <a:p>
            <a:fld id="{97CD835E-8BB0-4A85-A24E-F2BDB54982DA}" type="slidenum">
              <a:rPr lang="en-US" smtClean="0"/>
              <a:t>5</a:t>
            </a:fld>
            <a:endParaRPr lang="en-US"/>
          </a:p>
        </p:txBody>
      </p:sp>
    </p:spTree>
    <p:extLst>
      <p:ext uri="{BB962C8B-B14F-4D97-AF65-F5344CB8AC3E}">
        <p14:creationId xmlns:p14="http://schemas.microsoft.com/office/powerpoint/2010/main" val="26079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29DA-82F8-4323-A40E-4285E1115596}"/>
              </a:ext>
            </a:extLst>
          </p:cNvPr>
          <p:cNvSpPr>
            <a:spLocks noGrp="1"/>
          </p:cNvSpPr>
          <p:nvPr>
            <p:ph type="title"/>
          </p:nvPr>
        </p:nvSpPr>
        <p:spPr/>
        <p:txBody>
          <a:bodyPr/>
          <a:lstStyle/>
          <a:p>
            <a:r>
              <a:rPr lang="en-US" dirty="0"/>
              <a:t>Overview </a:t>
            </a:r>
          </a:p>
        </p:txBody>
      </p:sp>
      <p:sp>
        <p:nvSpPr>
          <p:cNvPr id="3" name="Content Placeholder 2">
            <a:extLst>
              <a:ext uri="{FF2B5EF4-FFF2-40B4-BE49-F238E27FC236}">
                <a16:creationId xmlns:a16="http://schemas.microsoft.com/office/drawing/2014/main" id="{450325F9-3012-40B6-88FB-B35BDFC97A63}"/>
              </a:ext>
            </a:extLst>
          </p:cNvPr>
          <p:cNvSpPr>
            <a:spLocks noGrp="1"/>
          </p:cNvSpPr>
          <p:nvPr>
            <p:ph idx="1"/>
          </p:nvPr>
        </p:nvSpPr>
        <p:spPr/>
        <p:txBody>
          <a:bodyPr>
            <a:normAutofit lnSpcReduction="10000"/>
          </a:bodyPr>
          <a:lstStyle/>
          <a:p>
            <a:pPr>
              <a:buFont typeface="Wingdings" panose="05000000000000000000" pitchFamily="2" charset="2"/>
              <a:buChar char="q"/>
            </a:pPr>
            <a:r>
              <a:rPr lang="en-US" sz="3200" dirty="0"/>
              <a:t>MNR and ESR are the principal business corridors in the Village </a:t>
            </a:r>
          </a:p>
          <a:p>
            <a:pPr>
              <a:buFont typeface="Wingdings" panose="05000000000000000000" pitchFamily="2" charset="2"/>
              <a:buChar char="q"/>
            </a:pPr>
            <a:endParaRPr lang="en-US" sz="3200" dirty="0"/>
          </a:p>
          <a:p>
            <a:pPr>
              <a:buFont typeface="Wingdings" panose="05000000000000000000" pitchFamily="2" charset="2"/>
              <a:buChar char="q"/>
            </a:pPr>
            <a:r>
              <a:rPr lang="en-US" sz="3200" dirty="0"/>
              <a:t>MNR has not achieved the potential envisioned (limited new residential construction and commercial vacancies)</a:t>
            </a:r>
          </a:p>
          <a:p>
            <a:pPr>
              <a:buFont typeface="Wingdings" panose="05000000000000000000" pitchFamily="2" charset="2"/>
              <a:buChar char="q"/>
            </a:pPr>
            <a:endParaRPr lang="en-US" sz="3200" dirty="0"/>
          </a:p>
          <a:p>
            <a:pPr>
              <a:buFont typeface="Wingdings" panose="05000000000000000000" pitchFamily="2" charset="2"/>
              <a:buChar char="q"/>
            </a:pPr>
            <a:r>
              <a:rPr lang="en-US" sz="3200" dirty="0"/>
              <a:t>ESR lacks connection to Manhasset Bay and has unrealized potential to support additional residences and businesses</a:t>
            </a:r>
          </a:p>
          <a:p>
            <a:endParaRPr lang="en-US" dirty="0"/>
          </a:p>
        </p:txBody>
      </p:sp>
      <p:sp>
        <p:nvSpPr>
          <p:cNvPr id="4" name="Slide Number Placeholder 3">
            <a:extLst>
              <a:ext uri="{FF2B5EF4-FFF2-40B4-BE49-F238E27FC236}">
                <a16:creationId xmlns:a16="http://schemas.microsoft.com/office/drawing/2014/main" id="{3829C351-0A81-470A-9987-CB99F8DE3362}"/>
              </a:ext>
            </a:extLst>
          </p:cNvPr>
          <p:cNvSpPr>
            <a:spLocks noGrp="1"/>
          </p:cNvSpPr>
          <p:nvPr>
            <p:ph type="sldNum" sz="quarter" idx="12"/>
          </p:nvPr>
        </p:nvSpPr>
        <p:spPr/>
        <p:txBody>
          <a:bodyPr/>
          <a:lstStyle/>
          <a:p>
            <a:fld id="{97CD835E-8BB0-4A85-A24E-F2BDB54982DA}" type="slidenum">
              <a:rPr lang="en-US" smtClean="0"/>
              <a:t>6</a:t>
            </a:fld>
            <a:endParaRPr lang="en-US"/>
          </a:p>
        </p:txBody>
      </p:sp>
    </p:spTree>
    <p:extLst>
      <p:ext uri="{BB962C8B-B14F-4D97-AF65-F5344CB8AC3E}">
        <p14:creationId xmlns:p14="http://schemas.microsoft.com/office/powerpoint/2010/main" val="1626995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0C7D-3BDE-445A-A497-D22FD86FECA6}"/>
              </a:ext>
            </a:extLst>
          </p:cNvPr>
          <p:cNvSpPr>
            <a:spLocks noGrp="1"/>
          </p:cNvSpPr>
          <p:nvPr>
            <p:ph type="title"/>
          </p:nvPr>
        </p:nvSpPr>
        <p:spPr/>
        <p:txBody>
          <a:bodyPr/>
          <a:lstStyle/>
          <a:p>
            <a:r>
              <a:rPr lang="en-US" dirty="0"/>
              <a:t>Goals of the MNR and ESR Corridor Study</a:t>
            </a:r>
          </a:p>
        </p:txBody>
      </p:sp>
      <p:sp>
        <p:nvSpPr>
          <p:cNvPr id="3" name="Content Placeholder 2">
            <a:extLst>
              <a:ext uri="{FF2B5EF4-FFF2-40B4-BE49-F238E27FC236}">
                <a16:creationId xmlns:a16="http://schemas.microsoft.com/office/drawing/2014/main" id="{83029A64-561B-458C-A071-4BCF23C63039}"/>
              </a:ext>
            </a:extLst>
          </p:cNvPr>
          <p:cNvSpPr>
            <a:spLocks noGrp="1"/>
          </p:cNvSpPr>
          <p:nvPr>
            <p:ph idx="1"/>
          </p:nvPr>
        </p:nvSpPr>
        <p:spPr/>
        <p:txBody>
          <a:bodyPr>
            <a:normAutofit/>
          </a:bodyPr>
          <a:lstStyle/>
          <a:p>
            <a:r>
              <a:rPr lang="en-US" sz="2800" dirty="0"/>
              <a:t>Identify potential zoning amendments that encourage the </a:t>
            </a:r>
            <a:r>
              <a:rPr lang="en-US" sz="2800" b="1" i="1" cap="all" dirty="0">
                <a:solidFill>
                  <a:srgbClr val="FFFF00"/>
                </a:solidFill>
              </a:rPr>
              <a:t>revitalization</a:t>
            </a:r>
            <a:r>
              <a:rPr lang="en-US" sz="2800" dirty="0"/>
              <a:t> and </a:t>
            </a:r>
            <a:r>
              <a:rPr lang="en-US" sz="2800" b="1" i="1" cap="all" dirty="0">
                <a:solidFill>
                  <a:srgbClr val="FFFF00"/>
                </a:solidFill>
              </a:rPr>
              <a:t>capital investment </a:t>
            </a:r>
            <a:r>
              <a:rPr lang="en-US" sz="2800" dirty="0"/>
              <a:t>in the physical, social and financial well-being along MNR and ESR:</a:t>
            </a:r>
          </a:p>
          <a:p>
            <a:pPr lvl="1"/>
            <a:r>
              <a:rPr lang="en-US" sz="2400" dirty="0"/>
              <a:t>Diversified housing options</a:t>
            </a:r>
          </a:p>
          <a:p>
            <a:pPr lvl="1"/>
            <a:r>
              <a:rPr lang="en-US" sz="2400" dirty="0"/>
              <a:t>Reduced commercial vacancies</a:t>
            </a:r>
          </a:p>
          <a:p>
            <a:pPr lvl="1"/>
            <a:r>
              <a:rPr lang="en-US" sz="2400" dirty="0"/>
              <a:t>Increased tax base</a:t>
            </a:r>
          </a:p>
          <a:p>
            <a:pPr lvl="1"/>
            <a:r>
              <a:rPr lang="en-US" sz="2400" dirty="0"/>
              <a:t>Improved property values</a:t>
            </a:r>
          </a:p>
          <a:p>
            <a:pPr lvl="1"/>
            <a:r>
              <a:rPr lang="en-US" sz="2400" dirty="0"/>
              <a:t>Enhanced streetscape and access to public spaces</a:t>
            </a:r>
          </a:p>
          <a:p>
            <a:pPr lvl="1"/>
            <a:r>
              <a:rPr lang="en-US" sz="2400" dirty="0"/>
              <a:t>Traffic calming and pedestrian safety</a:t>
            </a:r>
          </a:p>
        </p:txBody>
      </p:sp>
      <p:sp>
        <p:nvSpPr>
          <p:cNvPr id="4" name="Slide Number Placeholder 3">
            <a:extLst>
              <a:ext uri="{FF2B5EF4-FFF2-40B4-BE49-F238E27FC236}">
                <a16:creationId xmlns:a16="http://schemas.microsoft.com/office/drawing/2014/main" id="{C24CEE0D-37AC-4963-BF81-902B9954FFD8}"/>
              </a:ext>
            </a:extLst>
          </p:cNvPr>
          <p:cNvSpPr>
            <a:spLocks noGrp="1"/>
          </p:cNvSpPr>
          <p:nvPr>
            <p:ph type="sldNum" sz="quarter" idx="12"/>
          </p:nvPr>
        </p:nvSpPr>
        <p:spPr/>
        <p:txBody>
          <a:bodyPr/>
          <a:lstStyle/>
          <a:p>
            <a:fld id="{97CD835E-8BB0-4A85-A24E-F2BDB54982DA}" type="slidenum">
              <a:rPr lang="en-US" smtClean="0"/>
              <a:t>7</a:t>
            </a:fld>
            <a:endParaRPr lang="en-US"/>
          </a:p>
        </p:txBody>
      </p:sp>
    </p:spTree>
    <p:extLst>
      <p:ext uri="{BB962C8B-B14F-4D97-AF65-F5344CB8AC3E}">
        <p14:creationId xmlns:p14="http://schemas.microsoft.com/office/powerpoint/2010/main" val="579222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F42291-3D29-4BC2-AD0D-B088D3CE3016}"/>
              </a:ext>
            </a:extLst>
          </p:cNvPr>
          <p:cNvSpPr>
            <a:spLocks noGrp="1"/>
          </p:cNvSpPr>
          <p:nvPr>
            <p:ph type="title"/>
          </p:nvPr>
        </p:nvSpPr>
        <p:spPr/>
        <p:txBody>
          <a:bodyPr/>
          <a:lstStyle/>
          <a:p>
            <a:r>
              <a:rPr lang="en-US" dirty="0"/>
              <a:t>Properties of Interest</a:t>
            </a:r>
          </a:p>
        </p:txBody>
      </p:sp>
      <p:sp>
        <p:nvSpPr>
          <p:cNvPr id="2" name="Content Placeholder 1">
            <a:extLst>
              <a:ext uri="{FF2B5EF4-FFF2-40B4-BE49-F238E27FC236}">
                <a16:creationId xmlns:a16="http://schemas.microsoft.com/office/drawing/2014/main" id="{3F5E2FB3-6F2B-456B-8352-63C9CB0DBA36}"/>
              </a:ext>
            </a:extLst>
          </p:cNvPr>
          <p:cNvSpPr>
            <a:spLocks noGrp="1"/>
          </p:cNvSpPr>
          <p:nvPr>
            <p:ph idx="1"/>
          </p:nvPr>
        </p:nvSpPr>
        <p:spPr/>
        <p:txBody>
          <a:bodyPr>
            <a:normAutofit/>
          </a:bodyPr>
          <a:lstStyle/>
          <a:p>
            <a:pPr>
              <a:buFont typeface="Wingdings" panose="05000000000000000000" pitchFamily="2" charset="2"/>
              <a:buChar char="q"/>
            </a:pPr>
            <a:r>
              <a:rPr lang="en-US" sz="2400" dirty="0"/>
              <a:t>Potentially suitable for revitalization</a:t>
            </a:r>
          </a:p>
          <a:p>
            <a:pPr>
              <a:buFont typeface="Wingdings" panose="05000000000000000000" pitchFamily="2" charset="2"/>
              <a:buChar char="q"/>
            </a:pPr>
            <a:r>
              <a:rPr lang="en-US" sz="2400" dirty="0"/>
              <a:t>Proximity to commercial district</a:t>
            </a:r>
          </a:p>
          <a:p>
            <a:pPr>
              <a:buFont typeface="Wingdings" panose="05000000000000000000" pitchFamily="2" charset="2"/>
              <a:buChar char="q"/>
            </a:pPr>
            <a:r>
              <a:rPr lang="en-US" sz="2400" dirty="0"/>
              <a:t>Proximity to waterfront</a:t>
            </a:r>
          </a:p>
          <a:p>
            <a:pPr>
              <a:buFont typeface="Wingdings" panose="05000000000000000000" pitchFamily="2" charset="2"/>
              <a:buChar char="q"/>
            </a:pPr>
            <a:r>
              <a:rPr lang="en-US" sz="2400" dirty="0"/>
              <a:t>Proximity to open space </a:t>
            </a:r>
          </a:p>
          <a:p>
            <a:pPr>
              <a:buFont typeface="Wingdings" panose="05000000000000000000" pitchFamily="2" charset="2"/>
              <a:buChar char="q"/>
            </a:pPr>
            <a:r>
              <a:rPr lang="en-US" sz="2400" dirty="0"/>
              <a:t>Size of lot and location </a:t>
            </a:r>
          </a:p>
          <a:p>
            <a:pPr>
              <a:buFont typeface="Wingdings" panose="05000000000000000000" pitchFamily="2" charset="2"/>
              <a:buChar char="q"/>
            </a:pPr>
            <a:r>
              <a:rPr lang="en-US" sz="2400" dirty="0"/>
              <a:t>Recently redeveloped or publicly known proposals</a:t>
            </a:r>
          </a:p>
          <a:p>
            <a:pPr>
              <a:buFont typeface="Wingdings" panose="05000000000000000000" pitchFamily="2" charset="2"/>
              <a:buChar char="q"/>
            </a:pPr>
            <a:r>
              <a:rPr lang="en-US" sz="2400" dirty="0"/>
              <a:t>Form the basis of the Maximum Potential Build-Out Scenario</a:t>
            </a:r>
          </a:p>
          <a:p>
            <a:endParaRPr lang="en-US" dirty="0"/>
          </a:p>
          <a:p>
            <a:endParaRPr lang="en-US" dirty="0"/>
          </a:p>
        </p:txBody>
      </p:sp>
      <p:sp>
        <p:nvSpPr>
          <p:cNvPr id="3" name="Slide Number Placeholder 2">
            <a:extLst>
              <a:ext uri="{FF2B5EF4-FFF2-40B4-BE49-F238E27FC236}">
                <a16:creationId xmlns:a16="http://schemas.microsoft.com/office/drawing/2014/main" id="{B0C3B4E3-781C-4E7F-8EC2-DAE45F6015CE}"/>
              </a:ext>
            </a:extLst>
          </p:cNvPr>
          <p:cNvSpPr>
            <a:spLocks noGrp="1"/>
          </p:cNvSpPr>
          <p:nvPr>
            <p:ph type="sldNum" sz="quarter" idx="12"/>
          </p:nvPr>
        </p:nvSpPr>
        <p:spPr/>
        <p:txBody>
          <a:bodyPr/>
          <a:lstStyle/>
          <a:p>
            <a:fld id="{97CD835E-8BB0-4A85-A24E-F2BDB54982DA}" type="slidenum">
              <a:rPr lang="en-US" smtClean="0"/>
              <a:t>8</a:t>
            </a:fld>
            <a:endParaRPr lang="en-US"/>
          </a:p>
        </p:txBody>
      </p:sp>
    </p:spTree>
    <p:extLst>
      <p:ext uri="{BB962C8B-B14F-4D97-AF65-F5344CB8AC3E}">
        <p14:creationId xmlns:p14="http://schemas.microsoft.com/office/powerpoint/2010/main" val="202769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D3FEFC-2A27-45CB-B13D-EDBFF457BE4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0994"/>
            <a:ext cx="12192000" cy="6882063"/>
          </a:xfrm>
        </p:spPr>
      </p:pic>
      <p:sp>
        <p:nvSpPr>
          <p:cNvPr id="2" name="Slide Number Placeholder 1">
            <a:extLst>
              <a:ext uri="{FF2B5EF4-FFF2-40B4-BE49-F238E27FC236}">
                <a16:creationId xmlns:a16="http://schemas.microsoft.com/office/drawing/2014/main" id="{4F77A93F-899B-4D83-A404-C37F2D2539C0}"/>
              </a:ext>
            </a:extLst>
          </p:cNvPr>
          <p:cNvSpPr>
            <a:spLocks noGrp="1"/>
          </p:cNvSpPr>
          <p:nvPr>
            <p:ph type="sldNum" sz="quarter" idx="12"/>
          </p:nvPr>
        </p:nvSpPr>
        <p:spPr/>
        <p:txBody>
          <a:bodyPr/>
          <a:lstStyle/>
          <a:p>
            <a:fld id="{97CD835E-8BB0-4A85-A24E-F2BDB54982DA}" type="slidenum">
              <a:rPr lang="en-US" smtClean="0"/>
              <a:t>9</a:t>
            </a:fld>
            <a:endParaRPr lang="en-US"/>
          </a:p>
        </p:txBody>
      </p:sp>
    </p:spTree>
    <p:extLst>
      <p:ext uri="{BB962C8B-B14F-4D97-AF65-F5344CB8AC3E}">
        <p14:creationId xmlns:p14="http://schemas.microsoft.com/office/powerpoint/2010/main" val="319520944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1279</TotalTime>
  <Words>1116</Words>
  <Application>Microsoft Office PowerPoint</Application>
  <PresentationFormat>Widescreen</PresentationFormat>
  <Paragraphs>228</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Calibri</vt:lpstr>
      <vt:lpstr>Calibri Light</vt:lpstr>
      <vt:lpstr>Courier New</vt:lpstr>
      <vt:lpstr>Segoe UI Semibold</vt:lpstr>
      <vt:lpstr>Segoe UI Semilight</vt:lpstr>
      <vt:lpstr>Wingdings</vt:lpstr>
      <vt:lpstr>Retrospect</vt:lpstr>
      <vt:lpstr>Middle Neck Road and East Shore Road Corridor Study, Zoning Amendments and  Draft Generic Environmental Impact Statement</vt:lpstr>
      <vt:lpstr>Agenda</vt:lpstr>
      <vt:lpstr>Three steps:</vt:lpstr>
      <vt:lpstr>Middle Neck Road and East Shore Road Corridor Study</vt:lpstr>
      <vt:lpstr>PowerPoint Presentation</vt:lpstr>
      <vt:lpstr>Overview </vt:lpstr>
      <vt:lpstr>Goals of the MNR and ESR Corridor Study</vt:lpstr>
      <vt:lpstr>Properties of Interest</vt:lpstr>
      <vt:lpstr>PowerPoint Presentation</vt:lpstr>
      <vt:lpstr>PowerPoint Presentation</vt:lpstr>
      <vt:lpstr>Vision for the MNR and ESR Corridors</vt:lpstr>
      <vt:lpstr>Proposed Zoning Amendments</vt:lpstr>
      <vt:lpstr>Key Recommendations from the Corridor Study</vt:lpstr>
      <vt:lpstr>PowerPoint Presentation</vt:lpstr>
      <vt:lpstr>PowerPoint Presentation</vt:lpstr>
      <vt:lpstr>Proposed Zoning Changes</vt:lpstr>
      <vt:lpstr>PowerPoint Presentation</vt:lpstr>
      <vt:lpstr>Proposed Zoning Changes (cont’d)</vt:lpstr>
      <vt:lpstr>Proposed Zoning Changes (cont’d)</vt:lpstr>
      <vt:lpstr>PowerPoint Presentation</vt:lpstr>
      <vt:lpstr>PowerPoint Presentation</vt:lpstr>
      <vt:lpstr>Draft Generic Environmental Impact Statement</vt:lpstr>
      <vt:lpstr>Environmental Topics Reviewed in Accordance with the New York State Environmental Quality Review Act (SEQRA)</vt:lpstr>
      <vt:lpstr>Conditions and Criteria Under Which Future Actions will be Undertaken or Approved  including Requirements for Subsequent SEQRA Compliance</vt:lpstr>
      <vt:lpstr>Build-Out Comparison (Middle Neck Road)</vt:lpstr>
      <vt:lpstr>Build-Out Comparison (East Shore Road)</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Neck Road and East Shore Road Corridor Study and Generic Environmental Impact Statement</dc:title>
  <dc:creator>Sklar, William</dc:creator>
  <cp:lastModifiedBy>Fawaz, Marwa</cp:lastModifiedBy>
  <cp:revision>83</cp:revision>
  <cp:lastPrinted>2019-02-05T21:00:30Z</cp:lastPrinted>
  <dcterms:created xsi:type="dcterms:W3CDTF">2019-01-10T15:53:02Z</dcterms:created>
  <dcterms:modified xsi:type="dcterms:W3CDTF">2019-02-05T21:33:05Z</dcterms:modified>
</cp:coreProperties>
</file>